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60" r:id="rId4"/>
    <p:sldId id="261" r:id="rId5"/>
    <p:sldId id="259" r:id="rId6"/>
    <p:sldId id="263"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94660"/>
  </p:normalViewPr>
  <p:slideViewPr>
    <p:cSldViewPr snapToGrid="0">
      <p:cViewPr varScale="1">
        <p:scale>
          <a:sx n="104" d="100"/>
          <a:sy n="104" d="100"/>
        </p:scale>
        <p:origin x="1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712E01-1E53-4C2B-BAD4-DC9AC6B6CE8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334055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12E01-1E53-4C2B-BAD4-DC9AC6B6CE8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281307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12E01-1E53-4C2B-BAD4-DC9AC6B6CE8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368772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12E01-1E53-4C2B-BAD4-DC9AC6B6CE8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419237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712E01-1E53-4C2B-BAD4-DC9AC6B6CE80}"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2033532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712E01-1E53-4C2B-BAD4-DC9AC6B6CE8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216733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712E01-1E53-4C2B-BAD4-DC9AC6B6CE80}"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392486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712E01-1E53-4C2B-BAD4-DC9AC6B6CE80}"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345749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12E01-1E53-4C2B-BAD4-DC9AC6B6CE80}"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405409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712E01-1E53-4C2B-BAD4-DC9AC6B6CE8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421740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712E01-1E53-4C2B-BAD4-DC9AC6B6CE80}"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7284C2-942B-4B7B-92DC-54B616553F39}" type="slidenum">
              <a:rPr lang="en-US" smtClean="0"/>
              <a:t>‹#›</a:t>
            </a:fld>
            <a:endParaRPr lang="en-US"/>
          </a:p>
        </p:txBody>
      </p:sp>
    </p:spTree>
    <p:extLst>
      <p:ext uri="{BB962C8B-B14F-4D97-AF65-F5344CB8AC3E}">
        <p14:creationId xmlns:p14="http://schemas.microsoft.com/office/powerpoint/2010/main" val="195403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12E01-1E53-4C2B-BAD4-DC9AC6B6CE80}"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284C2-942B-4B7B-92DC-54B616553F39}" type="slidenum">
              <a:rPr lang="en-US" smtClean="0"/>
              <a:t>‹#›</a:t>
            </a:fld>
            <a:endParaRPr lang="en-US"/>
          </a:p>
        </p:txBody>
      </p:sp>
    </p:spTree>
    <p:extLst>
      <p:ext uri="{BB962C8B-B14F-4D97-AF65-F5344CB8AC3E}">
        <p14:creationId xmlns:p14="http://schemas.microsoft.com/office/powerpoint/2010/main" val="212172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ustopi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spcAft>
                <a:spcPts val="0"/>
              </a:spcAft>
            </a:pPr>
            <a:r>
              <a:rPr lang="fr-FR" dirty="0" smtClean="0"/>
              <a:t/>
            </a:r>
            <a:br>
              <a:rPr lang="fr-FR" dirty="0" smtClean="0"/>
            </a:br>
            <a:r>
              <a:rPr lang="fr-FR" dirty="0" smtClean="0"/>
              <a:t/>
            </a:r>
            <a:br>
              <a:rPr lang="fr-FR" dirty="0" smtClean="0"/>
            </a:br>
            <a:r>
              <a:rPr lang="fr-FR" dirty="0"/>
              <a:t/>
            </a:r>
            <a:br>
              <a:rPr lang="fr-FR" dirty="0"/>
            </a:br>
            <a:r>
              <a:rPr lang="fr-FR" sz="3600" i="1" dirty="0" smtClean="0">
                <a:solidFill>
                  <a:srgbClr val="0F4C85"/>
                </a:solidFill>
                <a:latin typeface="open sans"/>
              </a:rPr>
              <a:t>News-</a:t>
            </a:r>
            <a:r>
              <a:rPr lang="fr-FR" sz="3600" i="1" dirty="0" err="1" smtClean="0">
                <a:solidFill>
                  <a:srgbClr val="0F4C85"/>
                </a:solidFill>
                <a:latin typeface="open sans"/>
              </a:rPr>
              <a:t>topia</a:t>
            </a:r>
            <a:r>
              <a:rPr lang="fr-FR" sz="2200" i="1" dirty="0">
                <a:solidFill>
                  <a:srgbClr val="0F4C85"/>
                </a:solidFill>
                <a:latin typeface="open sans"/>
              </a:rPr>
              <a:t/>
            </a:r>
            <a:br>
              <a:rPr lang="fr-FR" sz="2200" i="1" dirty="0">
                <a:solidFill>
                  <a:srgbClr val="0F4C85"/>
                </a:solidFill>
                <a:latin typeface="open sans"/>
              </a:rPr>
            </a:br>
            <a:r>
              <a:rPr lang="fr-FR" sz="2200" i="1" dirty="0" smtClean="0">
                <a:solidFill>
                  <a:srgbClr val="0F4C85"/>
                </a:solidFill>
                <a:latin typeface="open sans"/>
              </a:rPr>
              <a:t/>
            </a:r>
            <a:br>
              <a:rPr lang="fr-FR" sz="2200" i="1" dirty="0" smtClean="0">
                <a:solidFill>
                  <a:srgbClr val="0F4C85"/>
                </a:solidFill>
                <a:latin typeface="open sans"/>
              </a:rPr>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fontScale="92500" lnSpcReduction="10000"/>
          </a:bodyPr>
          <a:lstStyle/>
          <a:p>
            <a:pPr marL="0" lvl="0" indent="0" algn="ctr">
              <a:buNone/>
            </a:pPr>
            <a:endParaRPr lang="it-IT" sz="1800" dirty="0">
              <a:solidFill>
                <a:srgbClr val="0F4C85"/>
              </a:solidFill>
              <a:latin typeface="open sans"/>
              <a:ea typeface="+mj-ea"/>
              <a:cs typeface="+mj-cs"/>
            </a:endParaRPr>
          </a:p>
          <a:p>
            <a:pPr marL="0" indent="0" algn="ctr">
              <a:buNone/>
            </a:pPr>
            <a:endParaRPr lang="en-US" dirty="0" smtClean="0">
              <a:solidFill>
                <a:srgbClr val="0F4C85"/>
              </a:solidFill>
              <a:latin typeface="open sans"/>
            </a:endParaRPr>
          </a:p>
          <a:p>
            <a:pPr marL="0" indent="0" algn="ctr">
              <a:buNone/>
            </a:pPr>
            <a:r>
              <a:rPr lang="en-US" dirty="0" smtClean="0">
                <a:solidFill>
                  <a:srgbClr val="0F4C85"/>
                </a:solidFill>
                <a:latin typeface="open sans"/>
              </a:rPr>
              <a:t>Successioni </a:t>
            </a:r>
            <a:r>
              <a:rPr lang="en-US" dirty="0" err="1">
                <a:solidFill>
                  <a:srgbClr val="0F4C85"/>
                </a:solidFill>
                <a:latin typeface="open sans"/>
              </a:rPr>
              <a:t>internazionali</a:t>
            </a:r>
            <a:r>
              <a:rPr lang="en-US" dirty="0">
                <a:solidFill>
                  <a:srgbClr val="0F4C85"/>
                </a:solidFill>
                <a:latin typeface="open sans"/>
              </a:rPr>
              <a:t> Svizzera-Italia: </a:t>
            </a:r>
            <a:br>
              <a:rPr lang="en-US" dirty="0">
                <a:solidFill>
                  <a:srgbClr val="0F4C85"/>
                </a:solidFill>
                <a:latin typeface="open sans"/>
              </a:rPr>
            </a:br>
            <a:r>
              <a:rPr lang="en-US" dirty="0">
                <a:solidFill>
                  <a:srgbClr val="0F4C85"/>
                </a:solidFill>
                <a:latin typeface="open sans"/>
              </a:rPr>
              <a:t/>
            </a:r>
            <a:br>
              <a:rPr lang="en-US" dirty="0">
                <a:solidFill>
                  <a:srgbClr val="0F4C85"/>
                </a:solidFill>
                <a:latin typeface="open sans"/>
              </a:rPr>
            </a:br>
            <a:r>
              <a:rPr lang="en-US" dirty="0" err="1">
                <a:solidFill>
                  <a:srgbClr val="0F4C85"/>
                </a:solidFill>
                <a:latin typeface="open sans"/>
              </a:rPr>
              <a:t>quali</a:t>
            </a:r>
            <a:r>
              <a:rPr lang="en-US" dirty="0">
                <a:solidFill>
                  <a:srgbClr val="0F4C85"/>
                </a:solidFill>
                <a:latin typeface="open sans"/>
              </a:rPr>
              <a:t> </a:t>
            </a:r>
            <a:r>
              <a:rPr lang="en-US" dirty="0" err="1">
                <a:solidFill>
                  <a:srgbClr val="0F4C85"/>
                </a:solidFill>
                <a:latin typeface="open sans"/>
              </a:rPr>
              <a:t>problematiche</a:t>
            </a:r>
            <a:r>
              <a:rPr lang="en-US" dirty="0">
                <a:solidFill>
                  <a:srgbClr val="0F4C85"/>
                </a:solidFill>
                <a:latin typeface="open sans"/>
              </a:rPr>
              <a:t>, </a:t>
            </a:r>
            <a:r>
              <a:rPr lang="en-US" dirty="0" err="1">
                <a:solidFill>
                  <a:srgbClr val="0F4C85"/>
                </a:solidFill>
                <a:latin typeface="open sans"/>
              </a:rPr>
              <a:t>quali</a:t>
            </a:r>
            <a:r>
              <a:rPr lang="en-US" dirty="0">
                <a:solidFill>
                  <a:srgbClr val="0F4C85"/>
                </a:solidFill>
                <a:latin typeface="open sans"/>
              </a:rPr>
              <a:t> </a:t>
            </a:r>
            <a:r>
              <a:rPr lang="en-US" dirty="0" err="1">
                <a:solidFill>
                  <a:srgbClr val="0F4C85"/>
                </a:solidFill>
                <a:latin typeface="open sans"/>
              </a:rPr>
              <a:t>soluzioni</a:t>
            </a:r>
            <a:r>
              <a:rPr lang="en-US" dirty="0" smtClean="0">
                <a:solidFill>
                  <a:srgbClr val="0F4C85"/>
                </a:solidFill>
                <a:latin typeface="open sans"/>
              </a:rPr>
              <a:t>?</a:t>
            </a:r>
          </a:p>
          <a:p>
            <a:pPr marL="0" indent="0" algn="ctr">
              <a:buNone/>
            </a:pPr>
            <a:endParaRPr lang="en-US" sz="1300" dirty="0" smtClean="0">
              <a:solidFill>
                <a:srgbClr val="0F4C85"/>
              </a:solidFill>
              <a:latin typeface="open sans"/>
            </a:endParaRPr>
          </a:p>
          <a:p>
            <a:pPr marL="0" indent="0" algn="ctr">
              <a:buNone/>
            </a:pPr>
            <a:r>
              <a:rPr lang="en-US" sz="1300" dirty="0" smtClean="0">
                <a:solidFill>
                  <a:srgbClr val="0F4C85"/>
                </a:solidFill>
                <a:latin typeface="open sans"/>
              </a:rPr>
              <a:t>Ginevra-Napoli</a:t>
            </a:r>
            <a:r>
              <a:rPr lang="en-US" sz="1300" dirty="0">
                <a:solidFill>
                  <a:srgbClr val="0F4C85"/>
                </a:solidFill>
                <a:latin typeface="open sans"/>
              </a:rPr>
              <a:t>, </a:t>
            </a:r>
            <a:r>
              <a:rPr lang="en-US" sz="1300" dirty="0" smtClean="0">
                <a:solidFill>
                  <a:srgbClr val="0F4C85"/>
                </a:solidFill>
                <a:latin typeface="open sans"/>
              </a:rPr>
              <a:t>25.03.2020</a:t>
            </a:r>
            <a:endParaRPr lang="fr-CH" dirty="0">
              <a:solidFill>
                <a:srgbClr val="0F4C85"/>
              </a:solidFill>
              <a:latin typeface="open sans"/>
            </a:endParaRPr>
          </a:p>
          <a:p>
            <a:pPr marL="0" indent="0" algn="ctr">
              <a:buNone/>
            </a:pPr>
            <a:endParaRPr lang="fr-CH" sz="1300" dirty="0" smtClean="0">
              <a:solidFill>
                <a:srgbClr val="0F4C85"/>
              </a:solidFill>
              <a:latin typeface="open sans"/>
            </a:endParaRPr>
          </a:p>
          <a:p>
            <a:pPr marL="0" indent="0" algn="ctr">
              <a:buNone/>
            </a:pPr>
            <a:r>
              <a:rPr lang="fr-CH" sz="1300" dirty="0" smtClean="0">
                <a:solidFill>
                  <a:srgbClr val="0F4C85"/>
                </a:solidFill>
                <a:latin typeface="open sans"/>
              </a:rPr>
              <a:t>A cura di:</a:t>
            </a:r>
          </a:p>
          <a:p>
            <a:pPr marL="0" indent="0" algn="ctr">
              <a:buNone/>
            </a:pPr>
            <a:r>
              <a:rPr lang="fr-CH" sz="1300" dirty="0" smtClean="0">
                <a:solidFill>
                  <a:srgbClr val="0F4C85"/>
                </a:solidFill>
                <a:latin typeface="open sans"/>
              </a:rPr>
              <a:t>Avv. Andrea Pappalardo (</a:t>
            </a:r>
            <a:r>
              <a:rPr lang="fr-CH" sz="1300" i="1" dirty="0" err="1" smtClean="0">
                <a:solidFill>
                  <a:srgbClr val="0F4C85"/>
                </a:solidFill>
                <a:latin typeface="open sans"/>
              </a:rPr>
              <a:t>Iustopia</a:t>
            </a:r>
            <a:r>
              <a:rPr lang="fr-CH" sz="1300" dirty="0" smtClean="0">
                <a:solidFill>
                  <a:srgbClr val="0F4C85"/>
                </a:solidFill>
                <a:latin typeface="open sans"/>
              </a:rPr>
              <a:t>, Ginevra-</a:t>
            </a:r>
            <a:r>
              <a:rPr lang="fr-CH" sz="1300" dirty="0" err="1" smtClean="0">
                <a:solidFill>
                  <a:srgbClr val="0F4C85"/>
                </a:solidFill>
                <a:latin typeface="open sans"/>
              </a:rPr>
              <a:t>Livorno</a:t>
            </a:r>
            <a:r>
              <a:rPr lang="fr-CH" sz="1300" dirty="0" smtClean="0">
                <a:solidFill>
                  <a:srgbClr val="0F4C85"/>
                </a:solidFill>
                <a:latin typeface="open sans"/>
              </a:rPr>
              <a:t>)</a:t>
            </a:r>
            <a:endParaRPr lang="fr-CH" sz="1300" dirty="0" smtClean="0">
              <a:solidFill>
                <a:srgbClr val="0F4C85"/>
              </a:solidFill>
              <a:latin typeface="open sans"/>
            </a:endParaRPr>
          </a:p>
          <a:p>
            <a:pPr marL="0" indent="0" algn="ctr">
              <a:buNone/>
            </a:pPr>
            <a:r>
              <a:rPr lang="fr-CH" sz="1300" dirty="0" smtClean="0">
                <a:solidFill>
                  <a:srgbClr val="0F4C85"/>
                </a:solidFill>
                <a:latin typeface="open sans"/>
              </a:rPr>
              <a:t>Avv. Rocco Travaglino (</a:t>
            </a:r>
            <a:r>
              <a:rPr lang="fr-CH" sz="1300" i="1" dirty="0" smtClean="0">
                <a:solidFill>
                  <a:srgbClr val="0F4C85"/>
                </a:solidFill>
                <a:latin typeface="open sans"/>
              </a:rPr>
              <a:t>Di Salvo </a:t>
            </a:r>
            <a:r>
              <a:rPr lang="en-CH" sz="1300" i="1" dirty="0" smtClean="0">
                <a:solidFill>
                  <a:srgbClr val="0F4C85"/>
                </a:solidFill>
                <a:latin typeface="open sans"/>
              </a:rPr>
              <a:t>–</a:t>
            </a:r>
            <a:r>
              <a:rPr lang="fr-CH" sz="1300" i="1" dirty="0" smtClean="0">
                <a:solidFill>
                  <a:srgbClr val="0F4C85"/>
                </a:solidFill>
                <a:latin typeface="open sans"/>
              </a:rPr>
              <a:t> </a:t>
            </a:r>
            <a:r>
              <a:rPr lang="fr-CH" sz="1300" i="1" dirty="0" err="1" smtClean="0">
                <a:solidFill>
                  <a:srgbClr val="0F4C85"/>
                </a:solidFill>
                <a:latin typeface="open sans"/>
              </a:rPr>
              <a:t>Marchese</a:t>
            </a:r>
            <a:r>
              <a:rPr lang="fr-CH" sz="1300" i="1" dirty="0" smtClean="0">
                <a:solidFill>
                  <a:srgbClr val="0F4C85"/>
                </a:solidFill>
                <a:latin typeface="open sans"/>
              </a:rPr>
              <a:t> </a:t>
            </a:r>
            <a:r>
              <a:rPr lang="en-CH" sz="1300" i="1" dirty="0" smtClean="0">
                <a:solidFill>
                  <a:srgbClr val="0F4C85"/>
                </a:solidFill>
                <a:latin typeface="open sans"/>
              </a:rPr>
              <a:t>–</a:t>
            </a:r>
            <a:r>
              <a:rPr lang="fr-CH" sz="1300" i="1" dirty="0" smtClean="0">
                <a:solidFill>
                  <a:srgbClr val="0F4C85"/>
                </a:solidFill>
                <a:latin typeface="open sans"/>
              </a:rPr>
              <a:t> </a:t>
            </a:r>
            <a:r>
              <a:rPr lang="fr-CH" sz="1300" i="1" dirty="0" smtClean="0">
                <a:solidFill>
                  <a:srgbClr val="0F4C85"/>
                </a:solidFill>
                <a:latin typeface="open sans"/>
              </a:rPr>
              <a:t>Travaglino</a:t>
            </a:r>
            <a:r>
              <a:rPr lang="fr-CH" sz="1300" dirty="0" smtClean="0">
                <a:solidFill>
                  <a:srgbClr val="0F4C85"/>
                </a:solidFill>
                <a:latin typeface="open sans"/>
              </a:rPr>
              <a:t>, </a:t>
            </a:r>
            <a:r>
              <a:rPr lang="fr-CH" sz="1300" dirty="0" err="1" smtClean="0">
                <a:solidFill>
                  <a:srgbClr val="0F4C85"/>
                </a:solidFill>
                <a:latin typeface="open sans"/>
              </a:rPr>
              <a:t>Napoli</a:t>
            </a:r>
            <a:r>
              <a:rPr lang="fr-CH" sz="1300" dirty="0" smtClean="0">
                <a:solidFill>
                  <a:srgbClr val="0F4C85"/>
                </a:solidFill>
                <a:latin typeface="open sans"/>
              </a:rPr>
              <a:t>) </a:t>
            </a:r>
            <a:endParaRPr lang="fr-FR" sz="1300" dirty="0"/>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smtClean="0">
                <a:solidFill>
                  <a:srgbClr val="0F4C85"/>
                </a:solidFill>
                <a:latin typeface="open sans"/>
                <a:ea typeface="+mn-ea"/>
                <a:cs typeface="+mn-cs"/>
              </a:rPr>
              <a:t>LIDI: </a:t>
            </a:r>
            <a:r>
              <a:rPr lang="fr-FR" sz="1600" dirty="0" err="1" smtClean="0">
                <a:solidFill>
                  <a:srgbClr val="0F4C85"/>
                </a:solidFill>
                <a:latin typeface="open sans"/>
                <a:ea typeface="+mn-ea"/>
                <a:cs typeface="+mn-cs"/>
              </a:rPr>
              <a:t>Laboratori</a:t>
            </a:r>
            <a:r>
              <a:rPr lang="fr-FR" sz="1600" dirty="0" smtClean="0">
                <a:solidFill>
                  <a:srgbClr val="0F4C85"/>
                </a:solidFill>
                <a:latin typeface="open sans"/>
                <a:ea typeface="+mn-ea"/>
                <a:cs typeface="+mn-cs"/>
              </a:rPr>
              <a:t> Internazionali di </a:t>
            </a:r>
            <a:r>
              <a:rPr lang="fr-FR" sz="1600" dirty="0">
                <a:solidFill>
                  <a:srgbClr val="0F4C85"/>
                </a:solidFill>
                <a:latin typeface="open sans"/>
                <a:ea typeface="+mn-ea"/>
                <a:cs typeface="+mn-cs"/>
              </a:rPr>
              <a:t>Diritto </a:t>
            </a:r>
            <a:r>
              <a:rPr lang="fr-FR" sz="1600" dirty="0" smtClean="0">
                <a:solidFill>
                  <a:srgbClr val="0F4C85"/>
                </a:solidFill>
                <a:latin typeface="open sans"/>
                <a:ea typeface="+mn-ea"/>
                <a:cs typeface="+mn-cs"/>
              </a:rPr>
              <a:t>Italiano</a:t>
            </a:r>
            <a:endParaRPr lang="fr-FR" sz="1600" dirty="0">
              <a:solidFill>
                <a:srgbClr val="0F4C85"/>
              </a:solidFill>
              <a:latin typeface="open sans"/>
              <a:ea typeface="+mn-ea"/>
              <a:cs typeface="+mn-cs"/>
            </a:endParaRP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2896266523"/>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sz="2000" dirty="0">
                <a:solidFill>
                  <a:srgbClr val="0F4C85"/>
                </a:solidFill>
                <a:latin typeface="open sans"/>
                <a:ea typeface="+mn-ea"/>
                <a:cs typeface="+mn-cs"/>
              </a:rPr>
              <a:t/>
            </a:r>
            <a:br>
              <a:rPr lang="fr-FR" sz="2000" dirty="0">
                <a:solidFill>
                  <a:srgbClr val="0F4C85"/>
                </a:solidFill>
                <a:latin typeface="open sans"/>
                <a:ea typeface="+mn-ea"/>
                <a:cs typeface="+mn-cs"/>
              </a:rPr>
            </a:br>
            <a:r>
              <a:rPr lang="fr-FR" sz="2000" dirty="0">
                <a:solidFill>
                  <a:srgbClr val="0F4C85"/>
                </a:solidFill>
                <a:latin typeface="open sans"/>
                <a:ea typeface="+mn-ea"/>
                <a:cs typeface="+mn-cs"/>
              </a:rPr>
              <a:t/>
            </a:r>
            <a:br>
              <a:rPr lang="fr-FR" sz="2000" dirty="0">
                <a:solidFill>
                  <a:srgbClr val="0F4C85"/>
                </a:solidFill>
                <a:latin typeface="open sans"/>
                <a:ea typeface="+mn-ea"/>
                <a:cs typeface="+mn-cs"/>
              </a:rPr>
            </a:br>
            <a:r>
              <a:rPr lang="it-IT" sz="2700" dirty="0">
                <a:solidFill>
                  <a:srgbClr val="0F4C85"/>
                </a:solidFill>
                <a:latin typeface="open sans"/>
                <a:ea typeface="+mn-ea"/>
                <a:cs typeface="+mn-cs"/>
              </a:rPr>
              <a:t>Legge applicabile:</a:t>
            </a:r>
            <a:br>
              <a:rPr lang="it-IT" sz="2700" dirty="0">
                <a:solidFill>
                  <a:srgbClr val="0F4C85"/>
                </a:solidFill>
                <a:latin typeface="open sans"/>
                <a:ea typeface="+mn-ea"/>
                <a:cs typeface="+mn-cs"/>
              </a:rPr>
            </a:br>
            <a:r>
              <a:rPr lang="en-US" sz="2700" dirty="0">
                <a:solidFill>
                  <a:srgbClr val="0F4C85"/>
                </a:solidFill>
                <a:latin typeface="open sans"/>
                <a:ea typeface="+mn-ea"/>
                <a:cs typeface="+mn-cs"/>
              </a:rPr>
              <a:t/>
            </a:r>
            <a:br>
              <a:rPr lang="en-US" sz="2700" dirty="0">
                <a:solidFill>
                  <a:srgbClr val="0F4C85"/>
                </a:solidFill>
                <a:latin typeface="open sans"/>
                <a:ea typeface="+mn-ea"/>
                <a:cs typeface="+mn-cs"/>
              </a:rPr>
            </a:br>
            <a:r>
              <a:rPr lang="it-IT" sz="2700" dirty="0">
                <a:solidFill>
                  <a:srgbClr val="0F4C85"/>
                </a:solidFill>
                <a:latin typeface="open sans"/>
                <a:ea typeface="+mn-ea"/>
                <a:cs typeface="+mn-cs"/>
              </a:rPr>
              <a:t>successioni aperte prima del 17.08.2015 </a:t>
            </a:r>
            <a:r>
              <a:rPr lang="en-US" sz="2700" dirty="0"/>
              <a:t/>
            </a:r>
            <a:br>
              <a:rPr lang="en-US" sz="2700" dirty="0"/>
            </a:br>
            <a:r>
              <a:rPr lang="en-US" sz="2700" dirty="0"/>
              <a:t/>
            </a:r>
            <a:br>
              <a:rPr lang="en-US" sz="27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a:bodyPr>
          <a:lstStyle/>
          <a:p>
            <a:pPr marL="0" lvl="0" indent="0" algn="just">
              <a:buNone/>
            </a:pPr>
            <a:endParaRPr lang="it-IT" sz="1600" dirty="0">
              <a:solidFill>
                <a:srgbClr val="0F4C85"/>
              </a:solidFill>
              <a:latin typeface="open sans"/>
              <a:ea typeface="+mj-ea"/>
              <a:cs typeface="+mj-cs"/>
            </a:endParaRPr>
          </a:p>
          <a:p>
            <a:pPr marL="0" indent="0" algn="just">
              <a:buNone/>
            </a:pPr>
            <a:r>
              <a:rPr lang="it-IT" sz="1600" dirty="0">
                <a:solidFill>
                  <a:srgbClr val="0F4C85"/>
                </a:solidFill>
                <a:latin typeface="open sans"/>
              </a:rPr>
              <a:t>La successione di un italiano con ultimo domicilio svizzero è regolata dalla legge </a:t>
            </a:r>
            <a:r>
              <a:rPr lang="it-IT" sz="1600" dirty="0" smtClean="0">
                <a:solidFill>
                  <a:srgbClr val="0F4C85"/>
                </a:solidFill>
                <a:latin typeface="open sans"/>
              </a:rPr>
              <a:t>italiana:</a:t>
            </a:r>
            <a:r>
              <a:rPr lang="it-IT" sz="1600" dirty="0">
                <a:solidFill>
                  <a:srgbClr val="0F4C85"/>
                </a:solidFill>
                <a:latin typeface="open sans"/>
              </a:rPr>
              <a:t> </a:t>
            </a:r>
            <a:endParaRPr lang="en-US" sz="1600" dirty="0">
              <a:solidFill>
                <a:srgbClr val="0F4C85"/>
              </a:solidFill>
              <a:latin typeface="open sans"/>
            </a:endParaRPr>
          </a:p>
          <a:p>
            <a:pPr lvl="0" algn="just"/>
            <a:r>
              <a:rPr lang="it-IT" sz="1600" dirty="0">
                <a:solidFill>
                  <a:srgbClr val="0F4C85"/>
                </a:solidFill>
                <a:latin typeface="open sans"/>
              </a:rPr>
              <a:t>la giurisprudenza svizzera estende il criterio di cui all’art. 17 cpv. 3 del Trattato (ultimo domicilio del Paese di origine per individuare il foro competente) al diritto applicabile (quindi quello del Paese di origine) </a:t>
            </a:r>
            <a:endParaRPr lang="en-US" sz="1600" dirty="0">
              <a:solidFill>
                <a:srgbClr val="0F4C85"/>
              </a:solidFill>
              <a:latin typeface="open sans"/>
            </a:endParaRPr>
          </a:p>
          <a:p>
            <a:pPr lvl="0" algn="just"/>
            <a:r>
              <a:rPr lang="it-IT" sz="1600" dirty="0">
                <a:solidFill>
                  <a:srgbClr val="0F4C85"/>
                </a:solidFill>
                <a:latin typeface="open sans"/>
              </a:rPr>
              <a:t>La LIP </a:t>
            </a:r>
            <a:r>
              <a:rPr lang="it-IT" sz="1600" dirty="0" smtClean="0">
                <a:solidFill>
                  <a:srgbClr val="0F4C85"/>
                </a:solidFill>
                <a:latin typeface="open sans"/>
              </a:rPr>
              <a:t>italiana prevede </a:t>
            </a:r>
            <a:r>
              <a:rPr lang="it-IT" sz="1600" dirty="0">
                <a:solidFill>
                  <a:srgbClr val="0F4C85"/>
                </a:solidFill>
                <a:latin typeface="open sans"/>
              </a:rPr>
              <a:t>la cittadinanza come criterio di collegamento (art. 46)</a:t>
            </a:r>
            <a:endParaRPr lang="en-US" sz="1600" dirty="0">
              <a:solidFill>
                <a:srgbClr val="0F4C85"/>
              </a:solidFill>
              <a:latin typeface="open sans"/>
            </a:endParaRPr>
          </a:p>
          <a:p>
            <a:pPr marL="0" indent="0" algn="just">
              <a:buNone/>
            </a:pPr>
            <a:r>
              <a:rPr lang="it-IT" sz="1600" dirty="0">
                <a:solidFill>
                  <a:srgbClr val="0F4C85"/>
                </a:solidFill>
                <a:latin typeface="open sans"/>
              </a:rPr>
              <a:t>Gli aspetti formali (apertura successione, pubblicazione del testamento, rilascio del titolo di erede, ricezione dichiarazione di rinuncia, etc.) e le misure conservative (inventario, amministrazione, etc.) sono soggetti/e ragionevolmente alla disciplina svizzera (nello specifico, le procedure e le competenze sono su base cantonale). </a:t>
            </a:r>
            <a:endParaRPr lang="en-US" sz="1600" dirty="0">
              <a:solidFill>
                <a:srgbClr val="0F4C85"/>
              </a:solidFill>
              <a:latin typeface="open san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1006783704"/>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sz="2700" dirty="0">
                <a:solidFill>
                  <a:srgbClr val="0F4C85"/>
                </a:solidFill>
                <a:latin typeface="open sans"/>
                <a:ea typeface="+mn-ea"/>
                <a:cs typeface="+mn-cs"/>
              </a:rPr>
              <a:t/>
            </a:r>
            <a:br>
              <a:rPr lang="fr-FR" sz="2700" dirty="0">
                <a:solidFill>
                  <a:srgbClr val="0F4C85"/>
                </a:solidFill>
                <a:latin typeface="open sans"/>
                <a:ea typeface="+mn-ea"/>
                <a:cs typeface="+mn-cs"/>
              </a:rPr>
            </a:br>
            <a:r>
              <a:rPr lang="it-IT" sz="2700" dirty="0">
                <a:solidFill>
                  <a:srgbClr val="0F4C85"/>
                </a:solidFill>
                <a:latin typeface="open sans"/>
                <a:ea typeface="+mn-ea"/>
                <a:cs typeface="+mn-cs"/>
              </a:rPr>
              <a:t>Legge applicabile: </a:t>
            </a:r>
            <a:br>
              <a:rPr lang="it-IT" sz="2700" dirty="0">
                <a:solidFill>
                  <a:srgbClr val="0F4C85"/>
                </a:solidFill>
                <a:latin typeface="open sans"/>
                <a:ea typeface="+mn-ea"/>
                <a:cs typeface="+mn-cs"/>
              </a:rPr>
            </a:br>
            <a:r>
              <a:rPr lang="it-IT" sz="2700" dirty="0">
                <a:solidFill>
                  <a:srgbClr val="0F4C85"/>
                </a:solidFill>
                <a:latin typeface="open sans"/>
                <a:ea typeface="+mn-ea"/>
                <a:cs typeface="+mn-cs"/>
              </a:rPr>
              <a:t/>
            </a:r>
            <a:br>
              <a:rPr lang="it-IT" sz="2700" dirty="0">
                <a:solidFill>
                  <a:srgbClr val="0F4C85"/>
                </a:solidFill>
                <a:latin typeface="open sans"/>
                <a:ea typeface="+mn-ea"/>
                <a:cs typeface="+mn-cs"/>
              </a:rPr>
            </a:br>
            <a:r>
              <a:rPr lang="it-IT" sz="2700" dirty="0">
                <a:solidFill>
                  <a:srgbClr val="0F4C85"/>
                </a:solidFill>
                <a:latin typeface="open sans"/>
                <a:ea typeface="+mn-ea"/>
                <a:cs typeface="+mn-cs"/>
              </a:rPr>
              <a:t>successioni aperte dopo il 17.08.2015</a:t>
            </a:r>
            <a:r>
              <a:rPr lang="en-US" sz="2400" dirty="0"/>
              <a:t/>
            </a:r>
            <a:br>
              <a:rPr lang="en-US" sz="2400" dirty="0"/>
            </a:br>
            <a:r>
              <a:rPr lang="it-IT" sz="2400" dirty="0" smtClean="0"/>
              <a:t/>
            </a:r>
            <a:br>
              <a:rPr lang="it-IT" sz="2400" dirty="0" smtClean="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382982" y="1265382"/>
            <a:ext cx="7748570" cy="4581236"/>
          </a:xfrm>
        </p:spPr>
        <p:txBody>
          <a:bodyPr>
            <a:normAutofit fontScale="55000" lnSpcReduction="20000"/>
          </a:bodyPr>
          <a:lstStyle/>
          <a:p>
            <a:pPr marL="0" lvl="0" indent="0" algn="just">
              <a:buNone/>
            </a:pPr>
            <a:endParaRPr lang="it-IT" sz="1800" dirty="0">
              <a:solidFill>
                <a:srgbClr val="0F4C85"/>
              </a:solidFill>
              <a:latin typeface="open sans"/>
              <a:ea typeface="+mj-ea"/>
              <a:cs typeface="+mj-cs"/>
            </a:endParaRPr>
          </a:p>
          <a:p>
            <a:pPr lvl="0" algn="just"/>
            <a:r>
              <a:rPr lang="it-IT" sz="2900" dirty="0">
                <a:solidFill>
                  <a:srgbClr val="0F4C85"/>
                </a:solidFill>
                <a:latin typeface="open sans"/>
              </a:rPr>
              <a:t>L’art. 21 Reg. UE individua il criterio generale della “residenza abituale” per stabilire la legge applicabile ad una successione </a:t>
            </a:r>
            <a:endParaRPr lang="en-US" sz="2900" dirty="0">
              <a:solidFill>
                <a:srgbClr val="0F4C85"/>
              </a:solidFill>
              <a:latin typeface="open sans"/>
            </a:endParaRPr>
          </a:p>
          <a:p>
            <a:pPr lvl="0" algn="just"/>
            <a:r>
              <a:rPr lang="it-IT" sz="2900" dirty="0">
                <a:solidFill>
                  <a:srgbClr val="0F4C85"/>
                </a:solidFill>
                <a:latin typeface="open sans"/>
              </a:rPr>
              <a:t>L’art. 34 del Reg. UE prevede una clausola di rinvio a leggi di altro Stato nel caso in cui la </a:t>
            </a:r>
            <a:r>
              <a:rPr lang="it-IT" sz="2900" i="1" dirty="0" err="1">
                <a:solidFill>
                  <a:srgbClr val="0F4C85"/>
                </a:solidFill>
                <a:latin typeface="open sans"/>
              </a:rPr>
              <a:t>lex</a:t>
            </a:r>
            <a:r>
              <a:rPr lang="it-IT" sz="2900" i="1" dirty="0">
                <a:solidFill>
                  <a:srgbClr val="0F4C85"/>
                </a:solidFill>
                <a:latin typeface="open sans"/>
              </a:rPr>
              <a:t> </a:t>
            </a:r>
            <a:r>
              <a:rPr lang="it-IT" sz="2900" i="1" dirty="0" err="1">
                <a:solidFill>
                  <a:srgbClr val="0F4C85"/>
                </a:solidFill>
                <a:latin typeface="open sans"/>
              </a:rPr>
              <a:t>successionis</a:t>
            </a:r>
            <a:r>
              <a:rPr lang="it-IT" sz="2900" i="1" dirty="0">
                <a:solidFill>
                  <a:srgbClr val="0F4C85"/>
                </a:solidFill>
                <a:latin typeface="open sans"/>
              </a:rPr>
              <a:t> </a:t>
            </a:r>
            <a:r>
              <a:rPr lang="it-IT" sz="2900" dirty="0">
                <a:solidFill>
                  <a:srgbClr val="0F4C85"/>
                </a:solidFill>
                <a:latin typeface="open sans"/>
              </a:rPr>
              <a:t>risulti essere quella di uno Stato terzo (come la Svizzera) </a:t>
            </a:r>
            <a:endParaRPr lang="en-US" sz="2900" dirty="0">
              <a:solidFill>
                <a:srgbClr val="0F4C85"/>
              </a:solidFill>
              <a:latin typeface="open sans"/>
            </a:endParaRPr>
          </a:p>
          <a:p>
            <a:pPr lvl="0" algn="just"/>
            <a:r>
              <a:rPr lang="it-IT" sz="2900" dirty="0">
                <a:solidFill>
                  <a:srgbClr val="0F4C85"/>
                </a:solidFill>
                <a:latin typeface="open sans"/>
              </a:rPr>
              <a:t>Una possibile lettura dell’art. 34 del Reg. UE potrebbe lasciar desumere l’applicabilità della legge italiana anche a successioni successive al 2015:</a:t>
            </a:r>
            <a:endParaRPr lang="en-US" sz="2900" dirty="0">
              <a:solidFill>
                <a:srgbClr val="0F4C85"/>
              </a:solidFill>
              <a:latin typeface="open sans"/>
            </a:endParaRPr>
          </a:p>
          <a:p>
            <a:pPr marL="0" lvl="0" indent="0" algn="just">
              <a:buNone/>
            </a:pPr>
            <a:r>
              <a:rPr lang="it-IT" sz="2900" dirty="0">
                <a:solidFill>
                  <a:srgbClr val="0F4C85"/>
                </a:solidFill>
                <a:latin typeface="open sans"/>
              </a:rPr>
              <a:t>a) l’art. 34 del Reg. EU rinvia alle norme di diritto privato internazionale del Paese terzo, così  come interpretato e applicato (in Svizzera, nel caso di specie);</a:t>
            </a:r>
            <a:endParaRPr lang="en-US" sz="2900" dirty="0">
              <a:solidFill>
                <a:srgbClr val="0F4C85"/>
              </a:solidFill>
              <a:latin typeface="open sans"/>
            </a:endParaRPr>
          </a:p>
          <a:p>
            <a:pPr marL="0" lvl="0" indent="0" algn="just">
              <a:buNone/>
            </a:pPr>
            <a:r>
              <a:rPr lang="it-IT" sz="2900" dirty="0">
                <a:solidFill>
                  <a:srgbClr val="0F4C85"/>
                </a:solidFill>
                <a:latin typeface="open sans"/>
              </a:rPr>
              <a:t>b) la legge svizzera a sua volta prevede un rinvio alla legge italiana, nella misura in cui la giurisprudenza svizzera fa discendere dall’art. 17 del Trattato il criterio (ultimo domicilio nel Paese di origine) non solo per stabilire il foro, ma anche la legge applicabile;</a:t>
            </a:r>
            <a:endParaRPr lang="en-US" sz="2900" dirty="0">
              <a:solidFill>
                <a:srgbClr val="0F4C85"/>
              </a:solidFill>
              <a:latin typeface="open sans"/>
            </a:endParaRPr>
          </a:p>
          <a:p>
            <a:pPr marL="0" lvl="0" indent="0" algn="just">
              <a:buNone/>
            </a:pPr>
            <a:r>
              <a:rPr lang="it-IT" sz="2900" dirty="0">
                <a:solidFill>
                  <a:srgbClr val="0F4C85"/>
                </a:solidFill>
                <a:latin typeface="open sans"/>
              </a:rPr>
              <a:t>c) esiste </a:t>
            </a:r>
            <a:r>
              <a:rPr lang="it-IT" sz="2900" dirty="0" smtClean="0">
                <a:solidFill>
                  <a:srgbClr val="0F4C85"/>
                </a:solidFill>
                <a:latin typeface="open sans"/>
              </a:rPr>
              <a:t>tuttavia una </a:t>
            </a:r>
            <a:r>
              <a:rPr lang="it-IT" sz="2900" dirty="0">
                <a:solidFill>
                  <a:srgbClr val="0F4C85"/>
                </a:solidFill>
                <a:latin typeface="open sans"/>
              </a:rPr>
              <a:t>decisione della Corte di Cassazione italiana a Sezioni Unite che, seppure implicitamente, può far ritenere che il Trattato consolare del 1868 </a:t>
            </a:r>
            <a:r>
              <a:rPr lang="it-IT" sz="2900" dirty="0" smtClean="0">
                <a:solidFill>
                  <a:srgbClr val="0F4C85"/>
                </a:solidFill>
                <a:latin typeface="open sans"/>
              </a:rPr>
              <a:t>resti comunque la norma in vigore </a:t>
            </a:r>
            <a:r>
              <a:rPr lang="it-IT" sz="2900" dirty="0">
                <a:solidFill>
                  <a:srgbClr val="0F4C85"/>
                </a:solidFill>
                <a:latin typeface="open sans"/>
              </a:rPr>
              <a:t>al fine di individuare sia la competenza giurisdizionale che legge applicabile </a:t>
            </a:r>
            <a:r>
              <a:rPr lang="it-IT" sz="2900" dirty="0" smtClean="0">
                <a:solidFill>
                  <a:srgbClr val="0F4C85"/>
                </a:solidFill>
                <a:latin typeface="open sans"/>
              </a:rPr>
              <a:t>(n. 11849/2018</a:t>
            </a:r>
            <a:r>
              <a:rPr lang="it-IT" sz="2900" dirty="0">
                <a:solidFill>
                  <a:srgbClr val="0F4C85"/>
                </a:solidFill>
                <a:latin typeface="open sans"/>
              </a:rPr>
              <a:t>).</a:t>
            </a:r>
            <a:endParaRPr lang="en-US" sz="2900" dirty="0">
              <a:solidFill>
                <a:srgbClr val="0F4C85"/>
              </a:solidFill>
              <a:latin typeface="open san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4020768428"/>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sz="1800" dirty="0">
                <a:solidFill>
                  <a:srgbClr val="0F4C85"/>
                </a:solidFill>
                <a:latin typeface="open sans"/>
                <a:ea typeface="+mn-ea"/>
                <a:cs typeface="+mn-cs"/>
              </a:rPr>
              <a:t/>
            </a:r>
            <a:br>
              <a:rPr lang="fr-FR" sz="1800" dirty="0">
                <a:solidFill>
                  <a:srgbClr val="0F4C85"/>
                </a:solidFill>
                <a:latin typeface="open sans"/>
                <a:ea typeface="+mn-ea"/>
                <a:cs typeface="+mn-cs"/>
              </a:rPr>
            </a:br>
            <a:r>
              <a:rPr lang="fr-FR" sz="2700" dirty="0" err="1" smtClean="0">
                <a:solidFill>
                  <a:srgbClr val="0F4C85"/>
                </a:solidFill>
                <a:latin typeface="open sans"/>
                <a:ea typeface="+mn-ea"/>
                <a:cs typeface="+mn-cs"/>
              </a:rPr>
              <a:t>Considerazioni</a:t>
            </a:r>
            <a:r>
              <a:rPr lang="fr-FR" sz="2700" dirty="0" smtClean="0">
                <a:solidFill>
                  <a:srgbClr val="0F4C85"/>
                </a:solidFill>
                <a:latin typeface="open sans"/>
                <a:ea typeface="+mn-ea"/>
                <a:cs typeface="+mn-cs"/>
              </a:rPr>
              <a:t> </a:t>
            </a:r>
            <a:r>
              <a:rPr lang="fr-FR" sz="2700" dirty="0" err="1" smtClean="0">
                <a:solidFill>
                  <a:srgbClr val="0F4C85"/>
                </a:solidFill>
                <a:latin typeface="open sans"/>
                <a:ea typeface="+mn-ea"/>
                <a:cs typeface="+mn-cs"/>
              </a:rPr>
              <a:t>finali</a:t>
            </a: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a:bodyPr>
          <a:lstStyle/>
          <a:p>
            <a:pPr marL="0" lvl="0" indent="0" algn="just">
              <a:buNone/>
            </a:pPr>
            <a:endParaRPr lang="it-IT" sz="1600" dirty="0" smtClean="0">
              <a:solidFill>
                <a:srgbClr val="0F4C85"/>
              </a:solidFill>
              <a:latin typeface="open sans"/>
            </a:endParaRPr>
          </a:p>
          <a:p>
            <a:pPr marL="0" lvl="0" indent="0" algn="just">
              <a:buNone/>
            </a:pPr>
            <a:endParaRPr lang="it-IT" sz="1600" dirty="0">
              <a:solidFill>
                <a:srgbClr val="0F4C85"/>
              </a:solidFill>
              <a:latin typeface="open sans"/>
            </a:endParaRPr>
          </a:p>
          <a:p>
            <a:pPr marL="0" lvl="0" indent="0" algn="just">
              <a:buNone/>
            </a:pPr>
            <a:r>
              <a:rPr lang="it-IT" sz="2000" dirty="0" smtClean="0">
                <a:solidFill>
                  <a:srgbClr val="0F4C85"/>
                </a:solidFill>
                <a:latin typeface="open sans"/>
              </a:rPr>
              <a:t>Alla </a:t>
            </a:r>
            <a:r>
              <a:rPr lang="it-IT" sz="2000" dirty="0">
                <a:solidFill>
                  <a:srgbClr val="0F4C85"/>
                </a:solidFill>
                <a:latin typeface="open sans"/>
              </a:rPr>
              <a:t>luce dei </a:t>
            </a:r>
            <a:r>
              <a:rPr lang="it-IT" sz="2000" dirty="0" smtClean="0">
                <a:solidFill>
                  <a:srgbClr val="0F4C85"/>
                </a:solidFill>
                <a:latin typeface="open sans"/>
              </a:rPr>
              <a:t>possibili rischi </a:t>
            </a:r>
            <a:r>
              <a:rPr lang="it-IT" sz="2000" dirty="0">
                <a:solidFill>
                  <a:srgbClr val="0F4C85"/>
                </a:solidFill>
                <a:latin typeface="open sans"/>
              </a:rPr>
              <a:t>di conflitti tra norme italiane e svizzere, è consigliabile valutare di: </a:t>
            </a:r>
            <a:endParaRPr lang="en-US" sz="2000" dirty="0">
              <a:solidFill>
                <a:srgbClr val="0F4C85"/>
              </a:solidFill>
              <a:latin typeface="open sans"/>
            </a:endParaRPr>
          </a:p>
          <a:p>
            <a:pPr lvl="0" algn="just"/>
            <a:r>
              <a:rPr lang="it-IT" sz="2000" dirty="0">
                <a:solidFill>
                  <a:srgbClr val="0F4C85"/>
                </a:solidFill>
                <a:latin typeface="open sans"/>
              </a:rPr>
              <a:t>disporre dei beni per atti tra </a:t>
            </a:r>
            <a:r>
              <a:rPr lang="it-IT" sz="2000" dirty="0" smtClean="0">
                <a:solidFill>
                  <a:srgbClr val="0F4C85"/>
                </a:solidFill>
                <a:latin typeface="open sans"/>
              </a:rPr>
              <a:t>vivi;  </a:t>
            </a:r>
            <a:endParaRPr lang="en-US" sz="2000" dirty="0">
              <a:solidFill>
                <a:srgbClr val="0F4C85"/>
              </a:solidFill>
              <a:latin typeface="open sans"/>
            </a:endParaRPr>
          </a:p>
          <a:p>
            <a:pPr lvl="0" algn="just"/>
            <a:r>
              <a:rPr lang="it-IT" sz="2000" dirty="0">
                <a:solidFill>
                  <a:srgbClr val="0F4C85"/>
                </a:solidFill>
                <a:latin typeface="open sans"/>
              </a:rPr>
              <a:t>redigere un testamento (anche al sol fine di indicare se </a:t>
            </a:r>
            <a:r>
              <a:rPr lang="it-IT" sz="2000" dirty="0" smtClean="0">
                <a:solidFill>
                  <a:srgbClr val="0F4C85"/>
                </a:solidFill>
                <a:latin typeface="open sans"/>
              </a:rPr>
              <a:t>la successione </a:t>
            </a:r>
            <a:r>
              <a:rPr lang="it-IT" sz="2000" dirty="0">
                <a:solidFill>
                  <a:srgbClr val="0F4C85"/>
                </a:solidFill>
                <a:latin typeface="open sans"/>
              </a:rPr>
              <a:t>vada regolata dalla legge italiana o da quella svizzera, la c.d. </a:t>
            </a:r>
            <a:r>
              <a:rPr lang="it-IT" sz="2000" i="1" dirty="0" err="1">
                <a:solidFill>
                  <a:srgbClr val="0F4C85"/>
                </a:solidFill>
                <a:latin typeface="open sans"/>
              </a:rPr>
              <a:t>professio</a:t>
            </a:r>
            <a:r>
              <a:rPr lang="it-IT" sz="2000" i="1" dirty="0">
                <a:solidFill>
                  <a:srgbClr val="0F4C85"/>
                </a:solidFill>
                <a:latin typeface="open sans"/>
              </a:rPr>
              <a:t> </a:t>
            </a:r>
            <a:r>
              <a:rPr lang="it-IT" sz="2000" i="1" dirty="0" err="1">
                <a:solidFill>
                  <a:srgbClr val="0F4C85"/>
                </a:solidFill>
                <a:latin typeface="open sans"/>
              </a:rPr>
              <a:t>iuris</a:t>
            </a:r>
            <a:r>
              <a:rPr lang="it-IT" sz="2000" dirty="0" smtClean="0">
                <a:solidFill>
                  <a:srgbClr val="0F4C85"/>
                </a:solidFill>
                <a:latin typeface="open sans"/>
              </a:rPr>
              <a:t>).</a:t>
            </a:r>
            <a:endParaRPr lang="en-US" sz="2000" dirty="0">
              <a:solidFill>
                <a:srgbClr val="0F4C85"/>
              </a:solidFill>
              <a:latin typeface="open san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1032244572"/>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lnSpc>
                <a:spcPts val="1500"/>
              </a:lnSpc>
            </a:pPr>
            <a:r>
              <a:rPr lang="fr-CH" sz="2400" dirty="0" smtClean="0">
                <a:solidFill>
                  <a:srgbClr val="0F4C85"/>
                </a:solidFill>
                <a:latin typeface="open sans"/>
              </a:rPr>
              <a:t/>
            </a:r>
            <a:br>
              <a:rPr lang="fr-CH" sz="2400" dirty="0" smtClean="0">
                <a:solidFill>
                  <a:srgbClr val="0F4C85"/>
                </a:solidFill>
                <a:latin typeface="open sans"/>
              </a:rPr>
            </a:br>
            <a:r>
              <a:rPr lang="fr-CH" sz="2800" dirty="0" err="1" smtClean="0">
                <a:solidFill>
                  <a:srgbClr val="0F4C85"/>
                </a:solidFill>
                <a:latin typeface="open sans"/>
              </a:rPr>
              <a:t>Caratteristiche</a:t>
            </a:r>
            <a:r>
              <a:rPr lang="fr-CH" sz="2800" dirty="0" smtClean="0">
                <a:solidFill>
                  <a:srgbClr val="0F4C85"/>
                </a:solidFill>
                <a:latin typeface="open sans"/>
              </a:rPr>
              <a:t> </a:t>
            </a:r>
            <a:r>
              <a:rPr lang="fr-CH" sz="2800" dirty="0">
                <a:solidFill>
                  <a:srgbClr val="0F4C85"/>
                </a:solidFill>
                <a:latin typeface="open sans"/>
              </a:rPr>
              <a:t>delle </a:t>
            </a:r>
            <a:r>
              <a:rPr lang="fr-CH" sz="2800" dirty="0" err="1">
                <a:solidFill>
                  <a:srgbClr val="0F4C85"/>
                </a:solidFill>
                <a:latin typeface="open sans"/>
              </a:rPr>
              <a:t>successioni</a:t>
            </a:r>
            <a:r>
              <a:rPr lang="fr-CH" sz="2800" dirty="0">
                <a:solidFill>
                  <a:srgbClr val="0F4C85"/>
                </a:solidFill>
                <a:latin typeface="open sans"/>
              </a:rPr>
              <a:t> </a:t>
            </a:r>
            <a:r>
              <a:rPr lang="fr-CH" sz="2800" dirty="0" err="1">
                <a:solidFill>
                  <a:srgbClr val="0F4C85"/>
                </a:solidFill>
                <a:latin typeface="open sans"/>
              </a:rPr>
              <a:t>internazionali</a:t>
            </a:r>
            <a:r>
              <a:rPr lang="fr-CH" sz="2800" dirty="0">
                <a:solidFill>
                  <a:srgbClr val="0F4C85"/>
                </a:solidFill>
                <a:latin typeface="open sans"/>
              </a:rPr>
              <a:t/>
            </a:r>
            <a:br>
              <a:rPr lang="fr-CH" sz="2800" dirty="0">
                <a:solidFill>
                  <a:srgbClr val="0F4C85"/>
                </a:solidFill>
                <a:latin typeface="open sans"/>
              </a:rPr>
            </a:br>
            <a:r>
              <a:rPr lang="en-US" sz="2800" dirty="0">
                <a:latin typeface="Times New Roman" panose="02020603050405020304" pitchFamily="18" charset="0"/>
                <a:ea typeface="Calibri" panose="020F0502020204030204" pitchFamily="34" charset="0"/>
              </a:rPr>
              <a:t/>
            </a:r>
            <a:br>
              <a:rPr lang="en-US" sz="2800" dirty="0">
                <a:latin typeface="Times New Roman" panose="02020603050405020304" pitchFamily="18" charset="0"/>
                <a:ea typeface="Calibri" panose="020F0502020204030204" pitchFamily="34" charset="0"/>
              </a:rPr>
            </a:br>
            <a:r>
              <a:rPr lang="it-IT" sz="2800" dirty="0">
                <a:solidFill>
                  <a:srgbClr val="0F4C85"/>
                </a:solidFill>
                <a:latin typeface="open sans"/>
                <a:ea typeface="+mn-ea"/>
                <a:cs typeface="+mn-cs"/>
              </a:rPr>
              <a:t/>
            </a:r>
            <a:br>
              <a:rPr lang="it-IT" sz="2800" dirty="0">
                <a:solidFill>
                  <a:srgbClr val="0F4C85"/>
                </a:solidFill>
                <a:latin typeface="open sans"/>
                <a:ea typeface="+mn-ea"/>
                <a:cs typeface="+mn-cs"/>
              </a:rPr>
            </a:br>
            <a:endParaRPr lang="fr-FR" sz="2800" dirty="0"/>
          </a:p>
        </p:txBody>
      </p:sp>
      <p:sp>
        <p:nvSpPr>
          <p:cNvPr id="3" name="Espace réservé du contenu 2"/>
          <p:cNvSpPr>
            <a:spLocks noGrp="1"/>
          </p:cNvSpPr>
          <p:nvPr>
            <p:ph idx="1"/>
          </p:nvPr>
        </p:nvSpPr>
        <p:spPr>
          <a:xfrm>
            <a:off x="2551176" y="1690688"/>
            <a:ext cx="7580376" cy="3575303"/>
          </a:xfrm>
        </p:spPr>
        <p:txBody>
          <a:bodyPr>
            <a:normAutofit fontScale="92500" lnSpcReduction="10000"/>
          </a:bodyPr>
          <a:lstStyle/>
          <a:p>
            <a:pPr marL="0" lvl="0" indent="0">
              <a:buNone/>
            </a:pPr>
            <a:endParaRPr lang="it-IT" sz="1800" dirty="0">
              <a:solidFill>
                <a:srgbClr val="0F4C85"/>
              </a:solidFill>
              <a:latin typeface="open sans"/>
              <a:ea typeface="+mj-ea"/>
              <a:cs typeface="+mj-cs"/>
            </a:endParaRPr>
          </a:p>
          <a:p>
            <a:pPr lvl="0" algn="just"/>
            <a:r>
              <a:rPr lang="fr-CH" sz="2400" dirty="0" err="1" smtClean="0">
                <a:solidFill>
                  <a:srgbClr val="0F4C85"/>
                </a:solidFill>
                <a:latin typeface="open sans"/>
                <a:ea typeface="+mj-ea"/>
                <a:cs typeface="+mj-cs"/>
              </a:rPr>
              <a:t>Elementi</a:t>
            </a:r>
            <a:r>
              <a:rPr lang="fr-CH" sz="2400" dirty="0" smtClean="0">
                <a:solidFill>
                  <a:srgbClr val="0F4C85"/>
                </a:solidFill>
                <a:latin typeface="open sans"/>
                <a:ea typeface="+mj-ea"/>
                <a:cs typeface="+mj-cs"/>
              </a:rPr>
              <a:t> di </a:t>
            </a:r>
            <a:r>
              <a:rPr lang="fr-CH" sz="2400" dirty="0" err="1" smtClean="0">
                <a:solidFill>
                  <a:srgbClr val="0F4C85"/>
                </a:solidFill>
                <a:latin typeface="open sans"/>
                <a:ea typeface="+mj-ea"/>
                <a:cs typeface="+mj-cs"/>
              </a:rPr>
              <a:t>estraneità</a:t>
            </a:r>
            <a:r>
              <a:rPr lang="fr-CH" sz="2400" dirty="0" smtClean="0">
                <a:solidFill>
                  <a:srgbClr val="0F4C85"/>
                </a:solidFill>
                <a:latin typeface="open sans"/>
                <a:ea typeface="+mj-ea"/>
                <a:cs typeface="+mj-cs"/>
              </a:rPr>
              <a:t> </a:t>
            </a:r>
            <a:r>
              <a:rPr lang="fr-CH" sz="2400" dirty="0" err="1" smtClean="0">
                <a:solidFill>
                  <a:srgbClr val="0F4C85"/>
                </a:solidFill>
                <a:latin typeface="open sans"/>
                <a:ea typeface="+mj-ea"/>
                <a:cs typeface="+mj-cs"/>
              </a:rPr>
              <a:t>rispetto</a:t>
            </a:r>
            <a:r>
              <a:rPr lang="fr-CH" sz="2400" dirty="0" smtClean="0">
                <a:solidFill>
                  <a:srgbClr val="0F4C85"/>
                </a:solidFill>
                <a:latin typeface="open sans"/>
                <a:ea typeface="+mj-ea"/>
                <a:cs typeface="+mj-cs"/>
              </a:rPr>
              <a:t> ad un </a:t>
            </a:r>
            <a:r>
              <a:rPr lang="fr-CH" sz="2400" dirty="0" err="1" smtClean="0">
                <a:solidFill>
                  <a:srgbClr val="0F4C85"/>
                </a:solidFill>
                <a:latin typeface="open sans"/>
                <a:ea typeface="+mj-ea"/>
                <a:cs typeface="+mj-cs"/>
              </a:rPr>
              <a:t>determinato</a:t>
            </a:r>
            <a:r>
              <a:rPr lang="fr-CH" sz="2400" dirty="0" smtClean="0">
                <a:solidFill>
                  <a:srgbClr val="0F4C85"/>
                </a:solidFill>
                <a:latin typeface="open sans"/>
                <a:ea typeface="+mj-ea"/>
                <a:cs typeface="+mj-cs"/>
              </a:rPr>
              <a:t> </a:t>
            </a:r>
            <a:r>
              <a:rPr lang="fr-CH" sz="2400" dirty="0" err="1" smtClean="0">
                <a:solidFill>
                  <a:srgbClr val="0F4C85"/>
                </a:solidFill>
                <a:latin typeface="open sans"/>
                <a:ea typeface="+mj-ea"/>
                <a:cs typeface="+mj-cs"/>
              </a:rPr>
              <a:t>Paese</a:t>
            </a:r>
            <a:endParaRPr lang="fr-CH" sz="2400" dirty="0" smtClean="0">
              <a:solidFill>
                <a:srgbClr val="0F4C85"/>
              </a:solidFill>
              <a:latin typeface="open sans"/>
              <a:ea typeface="+mj-ea"/>
              <a:cs typeface="+mj-cs"/>
            </a:endParaRPr>
          </a:p>
          <a:p>
            <a:pPr lvl="0" algn="just"/>
            <a:r>
              <a:rPr lang="fr-CH" sz="2400" dirty="0" err="1" smtClean="0">
                <a:solidFill>
                  <a:srgbClr val="0F4C85"/>
                </a:solidFill>
                <a:latin typeface="open sans"/>
                <a:ea typeface="+mj-ea"/>
                <a:cs typeface="+mj-cs"/>
              </a:rPr>
              <a:t>Principali</a:t>
            </a:r>
            <a:r>
              <a:rPr lang="fr-CH" sz="2400" dirty="0" smtClean="0">
                <a:solidFill>
                  <a:srgbClr val="0F4C85"/>
                </a:solidFill>
                <a:latin typeface="open sans"/>
                <a:ea typeface="+mj-ea"/>
                <a:cs typeface="+mj-cs"/>
              </a:rPr>
              <a:t> </a:t>
            </a:r>
            <a:r>
              <a:rPr lang="fr-CH" sz="2400" dirty="0" err="1" smtClean="0">
                <a:solidFill>
                  <a:srgbClr val="0F4C85"/>
                </a:solidFill>
                <a:latin typeface="open sans"/>
                <a:ea typeface="+mj-ea"/>
                <a:cs typeface="+mj-cs"/>
              </a:rPr>
              <a:t>criteri</a:t>
            </a:r>
            <a:r>
              <a:rPr lang="fr-CH" sz="2400" dirty="0" smtClean="0">
                <a:solidFill>
                  <a:srgbClr val="0F4C85"/>
                </a:solidFill>
                <a:latin typeface="open sans"/>
                <a:ea typeface="+mj-ea"/>
                <a:cs typeface="+mj-cs"/>
              </a:rPr>
              <a:t> di </a:t>
            </a:r>
            <a:r>
              <a:rPr lang="fr-CH" sz="2400" dirty="0" err="1" smtClean="0">
                <a:solidFill>
                  <a:srgbClr val="0F4C85"/>
                </a:solidFill>
                <a:latin typeface="open sans"/>
                <a:ea typeface="+mj-ea"/>
                <a:cs typeface="+mj-cs"/>
              </a:rPr>
              <a:t>collegamento</a:t>
            </a:r>
            <a:r>
              <a:rPr lang="fr-CH" sz="2400" dirty="0" smtClean="0">
                <a:solidFill>
                  <a:srgbClr val="0F4C85"/>
                </a:solidFill>
                <a:latin typeface="open sans"/>
                <a:ea typeface="+mj-ea"/>
                <a:cs typeface="+mj-cs"/>
              </a:rPr>
              <a:t>:</a:t>
            </a:r>
          </a:p>
          <a:p>
            <a:pPr marL="0" lvl="0" indent="0" algn="just">
              <a:buNone/>
            </a:pPr>
            <a:r>
              <a:rPr lang="it-IT" sz="2400" dirty="0" smtClean="0">
                <a:solidFill>
                  <a:srgbClr val="0F4C85"/>
                </a:solidFill>
                <a:latin typeface="open sans"/>
                <a:ea typeface="+mj-ea"/>
                <a:cs typeface="+mj-cs"/>
              </a:rPr>
              <a:t>- cittadinanza;</a:t>
            </a:r>
            <a:endParaRPr lang="en-US" sz="2400" dirty="0" smtClean="0">
              <a:solidFill>
                <a:srgbClr val="0F4C85"/>
              </a:solidFill>
              <a:latin typeface="open sans"/>
              <a:ea typeface="+mj-ea"/>
              <a:cs typeface="+mj-cs"/>
            </a:endParaRPr>
          </a:p>
          <a:p>
            <a:pPr marL="0" lvl="0" indent="0" algn="just">
              <a:lnSpc>
                <a:spcPct val="107000"/>
              </a:lnSpc>
              <a:spcAft>
                <a:spcPts val="0"/>
              </a:spcAft>
              <a:buSzPts val="1000"/>
              <a:buNone/>
              <a:tabLst>
                <a:tab pos="457200" algn="l"/>
              </a:tabLst>
            </a:pPr>
            <a:r>
              <a:rPr lang="it-IT" sz="2400" dirty="0" smtClean="0">
                <a:solidFill>
                  <a:srgbClr val="0F4C85"/>
                </a:solidFill>
                <a:latin typeface="open sans"/>
                <a:ea typeface="+mj-ea"/>
                <a:cs typeface="+mj-cs"/>
              </a:rPr>
              <a:t>- residenza abituale/ultimo domicilio;</a:t>
            </a:r>
            <a:endParaRPr lang="en-US" sz="2400" dirty="0">
              <a:solidFill>
                <a:srgbClr val="0F4C85"/>
              </a:solidFill>
              <a:latin typeface="open sans"/>
              <a:ea typeface="+mj-ea"/>
              <a:cs typeface="+mj-cs"/>
            </a:endParaRPr>
          </a:p>
          <a:p>
            <a:pPr marL="0" lvl="0" indent="0" algn="just">
              <a:lnSpc>
                <a:spcPct val="107000"/>
              </a:lnSpc>
              <a:spcAft>
                <a:spcPts val="800"/>
              </a:spcAft>
              <a:buSzPts val="1000"/>
              <a:buNone/>
              <a:tabLst>
                <a:tab pos="457200" algn="l"/>
              </a:tabLst>
            </a:pPr>
            <a:r>
              <a:rPr lang="it-IT" sz="2400" dirty="0" smtClean="0">
                <a:solidFill>
                  <a:srgbClr val="0F4C85"/>
                </a:solidFill>
                <a:latin typeface="open sans"/>
                <a:ea typeface="+mj-ea"/>
                <a:cs typeface="+mj-cs"/>
              </a:rPr>
              <a:t>- luogo </a:t>
            </a:r>
            <a:r>
              <a:rPr lang="it-IT" sz="2400" dirty="0">
                <a:solidFill>
                  <a:srgbClr val="0F4C85"/>
                </a:solidFill>
                <a:latin typeface="open sans"/>
                <a:ea typeface="+mj-ea"/>
                <a:cs typeface="+mj-cs"/>
              </a:rPr>
              <a:t>ove si trova il patrimonio ereditario</a:t>
            </a:r>
            <a:endParaRPr lang="fr-CH" sz="2400" dirty="0">
              <a:solidFill>
                <a:srgbClr val="0F4C85"/>
              </a:solidFill>
              <a:latin typeface="open sans"/>
              <a:ea typeface="+mj-ea"/>
              <a:cs typeface="+mj-cs"/>
            </a:endParaRPr>
          </a:p>
          <a:p>
            <a:pPr algn="just"/>
            <a:r>
              <a:rPr lang="fr-CH" sz="2400" dirty="0">
                <a:solidFill>
                  <a:srgbClr val="0F4C85"/>
                </a:solidFill>
                <a:latin typeface="open sans"/>
              </a:rPr>
              <a:t>Questioni </a:t>
            </a:r>
            <a:r>
              <a:rPr lang="fr-CH" sz="2400" dirty="0" err="1">
                <a:solidFill>
                  <a:srgbClr val="0F4C85"/>
                </a:solidFill>
                <a:latin typeface="open sans"/>
              </a:rPr>
              <a:t>rilevanti</a:t>
            </a:r>
            <a:r>
              <a:rPr lang="fr-CH" sz="2400" dirty="0">
                <a:solidFill>
                  <a:srgbClr val="0F4C85"/>
                </a:solidFill>
                <a:latin typeface="open sans"/>
              </a:rPr>
              <a:t>: </a:t>
            </a:r>
            <a:r>
              <a:rPr lang="fr-CH" sz="2400" dirty="0" err="1">
                <a:solidFill>
                  <a:srgbClr val="0F4C85"/>
                </a:solidFill>
                <a:latin typeface="open sans"/>
              </a:rPr>
              <a:t>legge</a:t>
            </a:r>
            <a:r>
              <a:rPr lang="fr-CH" sz="2400" dirty="0">
                <a:solidFill>
                  <a:srgbClr val="0F4C85"/>
                </a:solidFill>
                <a:latin typeface="open sans"/>
              </a:rPr>
              <a:t> </a:t>
            </a:r>
            <a:r>
              <a:rPr lang="fr-CH" sz="2400" dirty="0" err="1">
                <a:solidFill>
                  <a:srgbClr val="0F4C85"/>
                </a:solidFill>
                <a:latin typeface="open sans"/>
              </a:rPr>
              <a:t>applicabile</a:t>
            </a:r>
            <a:r>
              <a:rPr lang="fr-CH" sz="2400" dirty="0">
                <a:solidFill>
                  <a:srgbClr val="0F4C85"/>
                </a:solidFill>
                <a:latin typeface="open sans"/>
              </a:rPr>
              <a:t> e </a:t>
            </a:r>
            <a:r>
              <a:rPr lang="fr-CH" sz="2400" dirty="0" err="1">
                <a:solidFill>
                  <a:srgbClr val="0F4C85"/>
                </a:solidFill>
                <a:latin typeface="open sans"/>
              </a:rPr>
              <a:t>foro</a:t>
            </a:r>
            <a:r>
              <a:rPr lang="fr-CH" sz="2400" dirty="0">
                <a:solidFill>
                  <a:srgbClr val="0F4C85"/>
                </a:solidFill>
                <a:latin typeface="open sans"/>
              </a:rPr>
              <a:t> </a:t>
            </a:r>
            <a:r>
              <a:rPr lang="fr-CH" sz="2400" dirty="0" err="1" smtClean="0">
                <a:solidFill>
                  <a:srgbClr val="0F4C85"/>
                </a:solidFill>
                <a:latin typeface="open sans"/>
              </a:rPr>
              <a:t>competente</a:t>
            </a:r>
            <a:endParaRPr lang="fr-CH" sz="2400" dirty="0" smtClean="0">
              <a:solidFill>
                <a:srgbClr val="0F4C85"/>
              </a:solidFill>
              <a:latin typeface="open sans"/>
              <a:ea typeface="+mj-ea"/>
              <a:cs typeface="+mj-cs"/>
            </a:endParaRPr>
          </a:p>
          <a:p>
            <a:pPr algn="just"/>
            <a:r>
              <a:rPr lang="fr-CH" sz="2400" dirty="0" err="1" smtClean="0">
                <a:solidFill>
                  <a:srgbClr val="0F4C85"/>
                </a:solidFill>
                <a:latin typeface="open sans"/>
                <a:ea typeface="+mj-ea"/>
                <a:cs typeface="+mj-cs"/>
              </a:rPr>
              <a:t>Fattispecie</a:t>
            </a:r>
            <a:r>
              <a:rPr lang="fr-CH" sz="2400" dirty="0" smtClean="0">
                <a:solidFill>
                  <a:srgbClr val="0F4C85"/>
                </a:solidFill>
                <a:latin typeface="open sans"/>
                <a:ea typeface="+mj-ea"/>
                <a:cs typeface="+mj-cs"/>
              </a:rPr>
              <a:t> </a:t>
            </a:r>
            <a:r>
              <a:rPr lang="fr-CH" sz="2400" dirty="0" err="1" smtClean="0">
                <a:solidFill>
                  <a:srgbClr val="0F4C85"/>
                </a:solidFill>
                <a:latin typeface="open sans"/>
                <a:ea typeface="+mj-ea"/>
                <a:cs typeface="+mj-cs"/>
              </a:rPr>
              <a:t>presa</a:t>
            </a:r>
            <a:r>
              <a:rPr lang="fr-CH" sz="2400" dirty="0" smtClean="0">
                <a:solidFill>
                  <a:srgbClr val="0F4C85"/>
                </a:solidFill>
                <a:latin typeface="open sans"/>
                <a:ea typeface="+mj-ea"/>
                <a:cs typeface="+mj-cs"/>
              </a:rPr>
              <a:t> in </a:t>
            </a:r>
            <a:r>
              <a:rPr lang="fr-CH" sz="2400" dirty="0" err="1" smtClean="0">
                <a:solidFill>
                  <a:srgbClr val="0F4C85"/>
                </a:solidFill>
                <a:latin typeface="open sans"/>
                <a:ea typeface="+mj-ea"/>
                <a:cs typeface="+mj-cs"/>
              </a:rPr>
              <a:t>esame</a:t>
            </a:r>
            <a:r>
              <a:rPr lang="fr-CH" sz="2400" dirty="0" smtClean="0">
                <a:solidFill>
                  <a:srgbClr val="0F4C85"/>
                </a:solidFill>
                <a:latin typeface="open sans"/>
                <a:ea typeface="+mj-ea"/>
                <a:cs typeface="+mj-cs"/>
              </a:rPr>
              <a:t>: la </a:t>
            </a:r>
            <a:r>
              <a:rPr lang="fr-CH" sz="2400" dirty="0" err="1">
                <a:solidFill>
                  <a:srgbClr val="0F4C85"/>
                </a:solidFill>
                <a:latin typeface="open sans"/>
                <a:ea typeface="+mj-ea"/>
                <a:cs typeface="+mj-cs"/>
              </a:rPr>
              <a:t>successione</a:t>
            </a:r>
            <a:r>
              <a:rPr lang="fr-CH" sz="2400" dirty="0">
                <a:solidFill>
                  <a:srgbClr val="0F4C85"/>
                </a:solidFill>
                <a:latin typeface="open sans"/>
                <a:ea typeface="+mj-ea"/>
                <a:cs typeface="+mj-cs"/>
              </a:rPr>
              <a:t> di </a:t>
            </a:r>
            <a:r>
              <a:rPr lang="fr-CH" sz="2400" dirty="0" err="1">
                <a:solidFill>
                  <a:srgbClr val="0F4C85"/>
                </a:solidFill>
                <a:latin typeface="open sans"/>
                <a:ea typeface="+mj-ea"/>
                <a:cs typeface="+mj-cs"/>
              </a:rPr>
              <a:t>soggetto</a:t>
            </a:r>
            <a:r>
              <a:rPr lang="fr-CH" sz="2400" dirty="0">
                <a:solidFill>
                  <a:srgbClr val="0F4C85"/>
                </a:solidFill>
                <a:latin typeface="open sans"/>
                <a:ea typeface="+mj-ea"/>
                <a:cs typeface="+mj-cs"/>
              </a:rPr>
              <a:t> </a:t>
            </a:r>
            <a:r>
              <a:rPr lang="fr-CH" sz="2400" dirty="0" smtClean="0">
                <a:solidFill>
                  <a:srgbClr val="0F4C85"/>
                </a:solidFill>
                <a:latin typeface="open sans"/>
                <a:ea typeface="+mj-ea"/>
                <a:cs typeface="+mj-cs"/>
              </a:rPr>
              <a:t>italiano con ultimo </a:t>
            </a:r>
            <a:r>
              <a:rPr lang="fr-CH" sz="2400" dirty="0" err="1" smtClean="0">
                <a:solidFill>
                  <a:srgbClr val="0F4C85"/>
                </a:solidFill>
                <a:latin typeface="open sans"/>
                <a:ea typeface="+mj-ea"/>
                <a:cs typeface="+mj-cs"/>
              </a:rPr>
              <a:t>domicilio</a:t>
            </a:r>
            <a:r>
              <a:rPr lang="fr-CH" sz="2400" dirty="0" smtClean="0">
                <a:solidFill>
                  <a:srgbClr val="0F4C85"/>
                </a:solidFill>
                <a:latin typeface="open sans"/>
                <a:ea typeface="+mj-ea"/>
                <a:cs typeface="+mj-cs"/>
              </a:rPr>
              <a:t>  in </a:t>
            </a:r>
            <a:r>
              <a:rPr lang="fr-CH" sz="2400" dirty="0">
                <a:solidFill>
                  <a:srgbClr val="0F4C85"/>
                </a:solidFill>
                <a:latin typeface="open sans"/>
                <a:ea typeface="+mj-ea"/>
                <a:cs typeface="+mj-cs"/>
              </a:rPr>
              <a:t>Svizzera</a:t>
            </a:r>
          </a:p>
          <a:p>
            <a:pPr marL="0" indent="0" algn="just">
              <a:buNone/>
            </a:pPr>
            <a:endParaRPr lang="fr-FR" dirty="0"/>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2182231347"/>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5836" y="522144"/>
            <a:ext cx="10515600" cy="1325563"/>
          </a:xfrm>
        </p:spPr>
        <p:txBody>
          <a:bodyPr>
            <a:normAutofit/>
          </a:bodyPr>
          <a:lstStyle/>
          <a:p>
            <a:pPr algn="ctr">
              <a:lnSpc>
                <a:spcPts val="1500"/>
              </a:lnSpc>
              <a:spcAft>
                <a:spcPts val="0"/>
              </a:spcAft>
            </a:pPr>
            <a:r>
              <a:rPr lang="fr-CH" sz="2800" dirty="0" err="1" smtClean="0">
                <a:solidFill>
                  <a:srgbClr val="0F4C85"/>
                </a:solidFill>
                <a:latin typeface="open sans"/>
              </a:rPr>
              <a:t>Perchè</a:t>
            </a:r>
            <a:r>
              <a:rPr lang="fr-CH" sz="2800" dirty="0" smtClean="0">
                <a:solidFill>
                  <a:srgbClr val="0F4C85"/>
                </a:solidFill>
                <a:latin typeface="open sans"/>
              </a:rPr>
              <a:t> è </a:t>
            </a:r>
            <a:r>
              <a:rPr lang="fr-CH" sz="2800" dirty="0">
                <a:solidFill>
                  <a:srgbClr val="0F4C85"/>
                </a:solidFill>
                <a:latin typeface="open sans"/>
              </a:rPr>
              <a:t>importante </a:t>
            </a:r>
            <a:r>
              <a:rPr lang="fr-CH" sz="2800" dirty="0" smtClean="0">
                <a:solidFill>
                  <a:srgbClr val="0F4C85"/>
                </a:solidFill>
                <a:latin typeface="open sans"/>
              </a:rPr>
              <a:t>la </a:t>
            </a:r>
            <a:r>
              <a:rPr lang="fr-CH" sz="2800" dirty="0" err="1">
                <a:solidFill>
                  <a:srgbClr val="0F4C85"/>
                </a:solidFill>
                <a:latin typeface="open sans"/>
              </a:rPr>
              <a:t>legge</a:t>
            </a:r>
            <a:r>
              <a:rPr lang="fr-CH" sz="2800" dirty="0">
                <a:solidFill>
                  <a:srgbClr val="0F4C85"/>
                </a:solidFill>
                <a:latin typeface="open sans"/>
              </a:rPr>
              <a:t> </a:t>
            </a:r>
            <a:r>
              <a:rPr lang="fr-CH" sz="2800" dirty="0" err="1">
                <a:solidFill>
                  <a:srgbClr val="0F4C85"/>
                </a:solidFill>
                <a:latin typeface="open sans"/>
              </a:rPr>
              <a:t>applicabile</a:t>
            </a:r>
            <a:r>
              <a:rPr lang="fr-CH" sz="2800" dirty="0">
                <a:solidFill>
                  <a:srgbClr val="0F4C85"/>
                </a:solidFill>
                <a:latin typeface="open sans"/>
              </a:rPr>
              <a:t>?</a:t>
            </a:r>
            <a:r>
              <a:rPr lang="it-IT" sz="2400" dirty="0">
                <a:solidFill>
                  <a:srgbClr val="0F4C85"/>
                </a:solidFill>
                <a:latin typeface="open sans"/>
                <a:ea typeface="+mn-ea"/>
                <a:cs typeface="+mn-cs"/>
              </a:rPr>
              <a:t/>
            </a:r>
            <a:br>
              <a:rPr lang="it-IT" sz="2400" dirty="0">
                <a:solidFill>
                  <a:srgbClr val="0F4C85"/>
                </a:solidFill>
                <a:latin typeface="open sans"/>
                <a:ea typeface="+mn-ea"/>
                <a:cs typeface="+mn-cs"/>
              </a:rPr>
            </a:br>
            <a:endParaRPr lang="fr-FR" sz="2400" dirty="0"/>
          </a:p>
        </p:txBody>
      </p:sp>
      <p:sp>
        <p:nvSpPr>
          <p:cNvPr id="3" name="Espace réservé du contenu 2"/>
          <p:cNvSpPr>
            <a:spLocks noGrp="1"/>
          </p:cNvSpPr>
          <p:nvPr>
            <p:ph idx="1"/>
          </p:nvPr>
        </p:nvSpPr>
        <p:spPr>
          <a:xfrm>
            <a:off x="2551176" y="1690688"/>
            <a:ext cx="7580376" cy="3575303"/>
          </a:xfrm>
        </p:spPr>
        <p:txBody>
          <a:bodyPr>
            <a:normAutofit fontScale="40000" lnSpcReduction="20000"/>
          </a:bodyPr>
          <a:lstStyle/>
          <a:p>
            <a:pPr marL="0" lvl="0" indent="0">
              <a:buNone/>
            </a:pPr>
            <a:r>
              <a:rPr lang="it-IT" sz="3600" dirty="0">
                <a:solidFill>
                  <a:srgbClr val="0F4C85"/>
                </a:solidFill>
                <a:latin typeface="open sans"/>
                <a:ea typeface="+mj-ea"/>
                <a:cs typeface="+mj-cs"/>
              </a:rPr>
              <a:t>     </a:t>
            </a:r>
            <a:r>
              <a:rPr lang="it-IT" sz="3600" dirty="0" smtClean="0">
                <a:solidFill>
                  <a:srgbClr val="0F4C85"/>
                </a:solidFill>
                <a:latin typeface="open sans"/>
                <a:ea typeface="+mj-ea"/>
                <a:cs typeface="+mj-cs"/>
              </a:rPr>
              <a:t>La </a:t>
            </a:r>
            <a:r>
              <a:rPr lang="it-IT" sz="3600" dirty="0">
                <a:solidFill>
                  <a:srgbClr val="0F4C85"/>
                </a:solidFill>
                <a:latin typeface="open sans"/>
                <a:ea typeface="+mj-ea"/>
                <a:cs typeface="+mj-cs"/>
              </a:rPr>
              <a:t>legge applicabile disciplina </a:t>
            </a:r>
            <a:r>
              <a:rPr lang="it-IT" sz="3600" dirty="0" smtClean="0">
                <a:solidFill>
                  <a:srgbClr val="0F4C85"/>
                </a:solidFill>
                <a:latin typeface="open sans"/>
                <a:ea typeface="+mj-ea"/>
                <a:cs typeface="+mj-cs"/>
              </a:rPr>
              <a:t>(ad esempio):</a:t>
            </a:r>
            <a:endParaRPr lang="it-IT" sz="3600" dirty="0">
              <a:solidFill>
                <a:srgbClr val="0F4C85"/>
              </a:solidFill>
              <a:latin typeface="open sans"/>
              <a:ea typeface="+mj-ea"/>
              <a:cs typeface="+mj-cs"/>
            </a:endParaRPr>
          </a:p>
          <a:p>
            <a:pPr marL="0" lvl="0" indent="0">
              <a:buNone/>
            </a:pPr>
            <a:endParaRPr lang="en-US" sz="36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smtClean="0">
                <a:solidFill>
                  <a:srgbClr val="0F4C85"/>
                </a:solidFill>
                <a:latin typeface="open sans"/>
                <a:ea typeface="+mj-ea"/>
                <a:cs typeface="+mj-cs"/>
              </a:rPr>
              <a:t>l’individuazione </a:t>
            </a:r>
            <a:r>
              <a:rPr lang="it-IT" sz="3600" dirty="0">
                <a:solidFill>
                  <a:srgbClr val="0F4C85"/>
                </a:solidFill>
                <a:latin typeface="open sans"/>
                <a:ea typeface="+mj-ea"/>
                <a:cs typeface="+mj-cs"/>
              </a:rPr>
              <a:t>dei beneficiari e delle rispettive quote; </a:t>
            </a:r>
            <a:endParaRPr lang="it-IT" sz="3600" dirty="0" smtClean="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smtClean="0">
                <a:solidFill>
                  <a:srgbClr val="0F4C85"/>
                </a:solidFill>
                <a:latin typeface="open sans"/>
                <a:ea typeface="+mj-ea"/>
                <a:cs typeface="+mj-cs"/>
              </a:rPr>
              <a:t>la </a:t>
            </a:r>
            <a:r>
              <a:rPr lang="it-IT" sz="3600" dirty="0">
                <a:solidFill>
                  <a:srgbClr val="0F4C85"/>
                </a:solidFill>
                <a:latin typeface="open sans"/>
                <a:ea typeface="+mj-ea"/>
                <a:cs typeface="+mj-cs"/>
              </a:rPr>
              <a:t>capacità di succedere; </a:t>
            </a:r>
            <a:endParaRPr lang="it-IT" sz="3600" dirty="0" smtClean="0">
              <a:solidFill>
                <a:srgbClr val="0F4C85"/>
              </a:solidFill>
              <a:latin typeface="open sans"/>
              <a:ea typeface="+mj-ea"/>
              <a:cs typeface="+mj-cs"/>
            </a:endParaRPr>
          </a:p>
          <a:p>
            <a:pPr marL="342900" indent="-342900">
              <a:lnSpc>
                <a:spcPct val="107000"/>
              </a:lnSpc>
              <a:spcAft>
                <a:spcPts val="800"/>
              </a:spcAft>
              <a:buSzPts val="1000"/>
              <a:buFont typeface="Symbol" panose="05050102010706020507" pitchFamily="18" charset="2"/>
              <a:buChar char=""/>
              <a:tabLst>
                <a:tab pos="457200" algn="l"/>
              </a:tabLst>
            </a:pPr>
            <a:r>
              <a:rPr lang="it-IT" sz="3600" dirty="0">
                <a:solidFill>
                  <a:srgbClr val="0F4C85"/>
                </a:solidFill>
                <a:latin typeface="open sans"/>
              </a:rPr>
              <a:t>i</a:t>
            </a:r>
            <a:r>
              <a:rPr lang="it-IT" sz="3600" dirty="0" smtClean="0">
                <a:solidFill>
                  <a:srgbClr val="0F4C85"/>
                </a:solidFill>
                <a:latin typeface="open sans"/>
              </a:rPr>
              <a:t>l </a:t>
            </a:r>
            <a:r>
              <a:rPr lang="it-IT" sz="3600" dirty="0">
                <a:solidFill>
                  <a:srgbClr val="0F4C85"/>
                </a:solidFill>
                <a:latin typeface="open sans"/>
              </a:rPr>
              <a:t>testamento</a:t>
            </a:r>
            <a:r>
              <a:rPr lang="it-IT" sz="3600" dirty="0" smtClean="0">
                <a:solidFill>
                  <a:srgbClr val="0F4C85"/>
                </a:solidFill>
                <a:latin typeface="open sans"/>
              </a:rPr>
              <a:t>;</a:t>
            </a:r>
            <a:endParaRPr lang="en-US" sz="36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a:solidFill>
                  <a:srgbClr val="0F4C85"/>
                </a:solidFill>
                <a:latin typeface="open sans"/>
                <a:ea typeface="+mj-ea"/>
                <a:cs typeface="+mj-cs"/>
              </a:rPr>
              <a:t>i poteri degli eredi, degli esecutori testamentari e degli amministratori dell’eredità; </a:t>
            </a:r>
            <a:endParaRPr lang="en-US" sz="36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a:solidFill>
                  <a:srgbClr val="0F4C85"/>
                </a:solidFill>
                <a:latin typeface="open sans"/>
                <a:ea typeface="+mj-ea"/>
                <a:cs typeface="+mj-cs"/>
              </a:rPr>
              <a:t>la responsabilità per i debiti ereditari; </a:t>
            </a:r>
            <a:endParaRPr lang="en-US" sz="36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a:solidFill>
                  <a:srgbClr val="0F4C85"/>
                </a:solidFill>
                <a:latin typeface="open sans"/>
                <a:ea typeface="+mj-ea"/>
                <a:cs typeface="+mj-cs"/>
              </a:rPr>
              <a:t>la divisione dell’eredità;</a:t>
            </a:r>
            <a:endParaRPr lang="en-US" sz="36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3600" dirty="0">
                <a:solidFill>
                  <a:srgbClr val="0F4C85"/>
                </a:solidFill>
                <a:latin typeface="open sans"/>
                <a:ea typeface="+mj-ea"/>
                <a:cs typeface="+mj-cs"/>
              </a:rPr>
              <a:t>l’accettazione dell’eredità con beneficio di inventario, la rinuncia, etc.</a:t>
            </a:r>
            <a:endParaRPr lang="en-US" sz="3600" dirty="0">
              <a:solidFill>
                <a:srgbClr val="0F4C85"/>
              </a:solidFill>
              <a:latin typeface="open sans"/>
              <a:ea typeface="+mj-ea"/>
              <a:cs typeface="+mj-cs"/>
            </a:endParaRPr>
          </a:p>
          <a:p>
            <a:pPr marL="0" indent="0" algn="just">
              <a:buNone/>
            </a:pPr>
            <a:endParaRPr lang="fr-FR" dirty="0"/>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2711814126"/>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lnSpc>
                <a:spcPts val="1500"/>
              </a:lnSpc>
              <a:spcAft>
                <a:spcPts val="0"/>
              </a:spcAft>
            </a:pPr>
            <a:r>
              <a:rPr lang="fr-CH" sz="2800" dirty="0" err="1">
                <a:solidFill>
                  <a:srgbClr val="0F4C85"/>
                </a:solidFill>
                <a:latin typeface="open sans"/>
              </a:rPr>
              <a:t>Perchè</a:t>
            </a:r>
            <a:r>
              <a:rPr lang="fr-CH" sz="2800" dirty="0">
                <a:solidFill>
                  <a:srgbClr val="0F4C85"/>
                </a:solidFill>
                <a:latin typeface="open sans"/>
              </a:rPr>
              <a:t> </a:t>
            </a:r>
            <a:r>
              <a:rPr lang="fr-CH" sz="2800" dirty="0" smtClean="0">
                <a:solidFill>
                  <a:srgbClr val="0F4C85"/>
                </a:solidFill>
                <a:latin typeface="open sans"/>
              </a:rPr>
              <a:t>è importante il </a:t>
            </a:r>
            <a:r>
              <a:rPr lang="fr-CH" sz="2800" dirty="0" err="1" smtClean="0">
                <a:solidFill>
                  <a:srgbClr val="0F4C85"/>
                </a:solidFill>
                <a:latin typeface="open sans"/>
              </a:rPr>
              <a:t>foro</a:t>
            </a:r>
            <a:r>
              <a:rPr lang="fr-CH" sz="2800" dirty="0" smtClean="0">
                <a:solidFill>
                  <a:srgbClr val="0F4C85"/>
                </a:solidFill>
                <a:latin typeface="open sans"/>
              </a:rPr>
              <a:t> </a:t>
            </a:r>
            <a:r>
              <a:rPr lang="fr-CH" sz="2800" dirty="0" err="1" smtClean="0">
                <a:solidFill>
                  <a:srgbClr val="0F4C85"/>
                </a:solidFill>
                <a:latin typeface="open sans"/>
              </a:rPr>
              <a:t>competente</a:t>
            </a:r>
            <a:r>
              <a:rPr lang="fr-CH" sz="2800" dirty="0" smtClean="0">
                <a:solidFill>
                  <a:srgbClr val="0F4C85"/>
                </a:solidFill>
                <a:latin typeface="open sans"/>
              </a:rPr>
              <a:t>?</a:t>
            </a:r>
            <a:r>
              <a:rPr lang="it-IT" sz="2400" dirty="0">
                <a:solidFill>
                  <a:srgbClr val="0F4C85"/>
                </a:solidFill>
                <a:latin typeface="open sans"/>
                <a:ea typeface="+mn-ea"/>
                <a:cs typeface="+mn-cs"/>
              </a:rPr>
              <a:t/>
            </a:r>
            <a:br>
              <a:rPr lang="it-IT" sz="2400" dirty="0">
                <a:solidFill>
                  <a:srgbClr val="0F4C85"/>
                </a:solidFill>
                <a:latin typeface="open sans"/>
                <a:ea typeface="+mn-ea"/>
                <a:cs typeface="+mn-cs"/>
              </a:rPr>
            </a:br>
            <a:endParaRPr lang="fr-FR" sz="2400" dirty="0"/>
          </a:p>
        </p:txBody>
      </p:sp>
      <p:sp>
        <p:nvSpPr>
          <p:cNvPr id="3" name="Espace réservé du contenu 2"/>
          <p:cNvSpPr>
            <a:spLocks noGrp="1"/>
          </p:cNvSpPr>
          <p:nvPr>
            <p:ph idx="1"/>
          </p:nvPr>
        </p:nvSpPr>
        <p:spPr>
          <a:xfrm>
            <a:off x="2551176" y="1690688"/>
            <a:ext cx="7580376" cy="3575303"/>
          </a:xfrm>
        </p:spPr>
        <p:txBody>
          <a:bodyPr>
            <a:normAutofit fontScale="92500" lnSpcReduction="20000"/>
          </a:bodyPr>
          <a:lstStyle/>
          <a:p>
            <a:pPr marL="0" lvl="0" indent="0">
              <a:lnSpc>
                <a:spcPct val="107000"/>
              </a:lnSpc>
              <a:spcAft>
                <a:spcPts val="0"/>
              </a:spcAft>
              <a:buNone/>
            </a:pPr>
            <a:r>
              <a:rPr lang="it-IT" sz="2400" dirty="0" smtClean="0">
                <a:solidFill>
                  <a:srgbClr val="0F4C85"/>
                </a:solidFill>
                <a:latin typeface="open sans"/>
                <a:ea typeface="+mj-ea"/>
                <a:cs typeface="+mj-cs"/>
              </a:rPr>
              <a:t>    Il </a:t>
            </a:r>
            <a:r>
              <a:rPr lang="it-IT" sz="2400" dirty="0">
                <a:solidFill>
                  <a:srgbClr val="0F4C85"/>
                </a:solidFill>
                <a:latin typeface="open sans"/>
                <a:ea typeface="+mj-ea"/>
                <a:cs typeface="+mj-cs"/>
              </a:rPr>
              <a:t>foro competente permette di:</a:t>
            </a:r>
            <a:endParaRPr lang="en-US" sz="2400" dirty="0">
              <a:solidFill>
                <a:srgbClr val="0F4C85"/>
              </a:solidFill>
              <a:latin typeface="open sans"/>
              <a:ea typeface="+mj-ea"/>
              <a:cs typeface="+mj-cs"/>
            </a:endParaRPr>
          </a:p>
          <a:p>
            <a:pPr indent="0">
              <a:lnSpc>
                <a:spcPct val="107000"/>
              </a:lnSpc>
              <a:spcAft>
                <a:spcPts val="0"/>
              </a:spcAft>
              <a:buNone/>
            </a:pPr>
            <a:endParaRPr lang="en-US" sz="2400" dirty="0">
              <a:solidFill>
                <a:srgbClr val="0F4C85"/>
              </a:solidFill>
              <a:latin typeface="open sans"/>
              <a:ea typeface="+mj-ea"/>
              <a:cs typeface="+mj-cs"/>
            </a:endParaRPr>
          </a:p>
          <a:p>
            <a:pPr marL="342900" lvl="0" indent="-342900">
              <a:lnSpc>
                <a:spcPct val="107000"/>
              </a:lnSpc>
              <a:spcAft>
                <a:spcPts val="0"/>
              </a:spcAft>
              <a:buSzPts val="1000"/>
              <a:buFont typeface="Symbol" panose="05050102010706020507" pitchFamily="18" charset="2"/>
              <a:buChar char=""/>
              <a:tabLst>
                <a:tab pos="457200" algn="l"/>
              </a:tabLst>
            </a:pPr>
            <a:r>
              <a:rPr lang="it-IT" sz="2400" dirty="0">
                <a:solidFill>
                  <a:srgbClr val="0F4C85"/>
                </a:solidFill>
                <a:latin typeface="open sans"/>
                <a:ea typeface="+mj-ea"/>
                <a:cs typeface="+mj-cs"/>
              </a:rPr>
              <a:t>individuare il Paese in cui si radicherà presumibilmente un procedimento (cautelare e/o di merito) in caso di lite ereditaria;</a:t>
            </a:r>
            <a:endParaRPr lang="en-US" sz="2400" dirty="0">
              <a:solidFill>
                <a:srgbClr val="0F4C85"/>
              </a:solidFill>
              <a:latin typeface="open sans"/>
              <a:ea typeface="+mj-ea"/>
              <a:cs typeface="+mj-cs"/>
            </a:endParaRPr>
          </a:p>
          <a:p>
            <a:pPr marL="342900" lvl="0" indent="-342900">
              <a:lnSpc>
                <a:spcPct val="107000"/>
              </a:lnSpc>
              <a:spcAft>
                <a:spcPts val="0"/>
              </a:spcAft>
              <a:buSzPts val="1000"/>
              <a:buFont typeface="Symbol" panose="05050102010706020507" pitchFamily="18" charset="2"/>
              <a:buChar char=""/>
              <a:tabLst>
                <a:tab pos="457200" algn="l"/>
              </a:tabLst>
            </a:pPr>
            <a:r>
              <a:rPr lang="it-IT" sz="2400" dirty="0">
                <a:solidFill>
                  <a:srgbClr val="0F4C85"/>
                </a:solidFill>
                <a:latin typeface="open sans"/>
                <a:ea typeface="+mj-ea"/>
                <a:cs typeface="+mj-cs"/>
              </a:rPr>
              <a:t>ridurre il rischio di procedimenti paralleli, con possibili decisioni giudiziarie contrastanti;</a:t>
            </a:r>
            <a:endParaRPr lang="en-US" sz="2400" dirty="0">
              <a:solidFill>
                <a:srgbClr val="0F4C85"/>
              </a:solidFill>
              <a:latin typeface="open sans"/>
              <a:ea typeface="+mj-ea"/>
              <a:cs typeface="+mj-cs"/>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2400" dirty="0">
                <a:solidFill>
                  <a:srgbClr val="0F4C85"/>
                </a:solidFill>
                <a:latin typeface="open sans"/>
                <a:ea typeface="+mj-ea"/>
                <a:cs typeface="+mj-cs"/>
              </a:rPr>
              <a:t>valutare i meccanismi di riconoscimento ed esecuzione di provvedimenti stranieri </a:t>
            </a:r>
            <a:endParaRPr lang="en-US" sz="2400" dirty="0">
              <a:solidFill>
                <a:srgbClr val="0F4C85"/>
              </a:solidFill>
              <a:latin typeface="open sans"/>
              <a:ea typeface="+mj-ea"/>
              <a:cs typeface="+mj-cs"/>
            </a:endParaRPr>
          </a:p>
          <a:p>
            <a:pPr marL="0" indent="0" algn="just">
              <a:buNone/>
            </a:pPr>
            <a:endParaRPr lang="fr-FR" dirty="0"/>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2891471861"/>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5926" y="365125"/>
            <a:ext cx="10457873" cy="1325563"/>
          </a:xfrm>
        </p:spPr>
        <p:txBody>
          <a:bodyPr>
            <a:normAutofit fontScale="90000"/>
          </a:bodyPr>
          <a:lstStyle/>
          <a:p>
            <a:pPr algn="ctr">
              <a:lnSpc>
                <a:spcPts val="1500"/>
              </a:lnSpc>
            </a:pPr>
            <a:r>
              <a:rPr lang="en-US" dirty="0"/>
              <a:t/>
            </a:r>
            <a:br>
              <a:rPr lang="en-US"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2700" dirty="0">
                <a:solidFill>
                  <a:srgbClr val="0F4C85"/>
                </a:solidFill>
                <a:latin typeface="open sans"/>
              </a:rPr>
              <a:t>Quadro normativo di </a:t>
            </a:r>
            <a:r>
              <a:rPr lang="it-IT" sz="2700" dirty="0" smtClean="0">
                <a:solidFill>
                  <a:srgbClr val="0F4C85"/>
                </a:solidFill>
                <a:latin typeface="open sans"/>
              </a:rPr>
              <a:t>riferimento:</a:t>
            </a:r>
            <a:br>
              <a:rPr lang="it-IT" sz="2700" dirty="0" smtClean="0">
                <a:solidFill>
                  <a:srgbClr val="0F4C85"/>
                </a:solidFill>
                <a:latin typeface="open sans"/>
              </a:rPr>
            </a:br>
            <a:r>
              <a:rPr lang="it-IT" sz="2700" dirty="0">
                <a:solidFill>
                  <a:srgbClr val="0F4C85"/>
                </a:solidFill>
                <a:latin typeface="open sans"/>
              </a:rPr>
              <a:t/>
            </a:r>
            <a:br>
              <a:rPr lang="it-IT" sz="2700" dirty="0">
                <a:solidFill>
                  <a:srgbClr val="0F4C85"/>
                </a:solidFill>
                <a:latin typeface="open sans"/>
              </a:rPr>
            </a:br>
            <a:r>
              <a:rPr lang="it-IT" sz="2700" dirty="0" smtClean="0">
                <a:solidFill>
                  <a:srgbClr val="0F4C85"/>
                </a:solidFill>
                <a:latin typeface="open sans"/>
              </a:rPr>
              <a:t>Trattato </a:t>
            </a:r>
            <a:r>
              <a:rPr lang="it-IT" sz="2700" dirty="0">
                <a:solidFill>
                  <a:srgbClr val="0F4C85"/>
                </a:solidFill>
                <a:latin typeface="open sans"/>
              </a:rPr>
              <a:t>di domicilio e </a:t>
            </a:r>
            <a:r>
              <a:rPr lang="it-IT" sz="2700" dirty="0" smtClean="0">
                <a:solidFill>
                  <a:srgbClr val="0F4C85"/>
                </a:solidFill>
                <a:latin typeface="open sans"/>
              </a:rPr>
              <a:t>consolare del </a:t>
            </a:r>
            <a:r>
              <a:rPr lang="it-IT" sz="2700" dirty="0">
                <a:solidFill>
                  <a:srgbClr val="0F4C85"/>
                </a:solidFill>
                <a:latin typeface="open sans"/>
              </a:rPr>
              <a:t>1868 </a:t>
            </a:r>
            <a:br>
              <a:rPr lang="it-IT" sz="2700" dirty="0">
                <a:solidFill>
                  <a:srgbClr val="0F4C85"/>
                </a:solidFill>
                <a:latin typeface="open sans"/>
              </a:rPr>
            </a:br>
            <a:r>
              <a:rPr lang="it-IT" sz="2000" dirty="0" smtClean="0">
                <a:solidFill>
                  <a:srgbClr val="0F4C85"/>
                </a:solidFill>
                <a:latin typeface="open sans"/>
              </a:rPr>
              <a:t> </a:t>
            </a: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a:bodyPr>
          <a:lstStyle/>
          <a:p>
            <a:pPr lvl="0" algn="just">
              <a:buSzPts val="1000"/>
              <a:tabLst>
                <a:tab pos="457200" algn="l"/>
              </a:tabLst>
            </a:pPr>
            <a:endParaRPr lang="it-IT" sz="2400" dirty="0">
              <a:solidFill>
                <a:srgbClr val="0F4C85"/>
              </a:solidFill>
              <a:latin typeface="open sans"/>
              <a:ea typeface="+mj-ea"/>
              <a:cs typeface="+mj-cs"/>
            </a:endParaRPr>
          </a:p>
          <a:p>
            <a:pPr lvl="0" algn="just">
              <a:buSzPts val="1000"/>
              <a:tabLst>
                <a:tab pos="457200" algn="l"/>
              </a:tabLst>
            </a:pPr>
            <a:r>
              <a:rPr lang="it-IT" sz="2400" dirty="0">
                <a:solidFill>
                  <a:srgbClr val="0F4C85"/>
                </a:solidFill>
                <a:latin typeface="open sans"/>
                <a:ea typeface="+mj-ea"/>
                <a:cs typeface="+mj-cs"/>
              </a:rPr>
              <a:t>Si applica </a:t>
            </a:r>
            <a:r>
              <a:rPr lang="it-IT" sz="2400" dirty="0" smtClean="0">
                <a:solidFill>
                  <a:srgbClr val="0F4C85"/>
                </a:solidFill>
                <a:latin typeface="open sans"/>
                <a:ea typeface="+mj-ea"/>
                <a:cs typeface="+mj-cs"/>
              </a:rPr>
              <a:t>sia </a:t>
            </a:r>
            <a:r>
              <a:rPr lang="it-IT" sz="2400" dirty="0">
                <a:solidFill>
                  <a:srgbClr val="0F4C85"/>
                </a:solidFill>
                <a:latin typeface="open sans"/>
                <a:ea typeface="+mj-ea"/>
                <a:cs typeface="+mj-cs"/>
              </a:rPr>
              <a:t>a cittadini italiani </a:t>
            </a:r>
            <a:r>
              <a:rPr lang="it-IT" sz="2400" dirty="0" smtClean="0">
                <a:solidFill>
                  <a:srgbClr val="0F4C85"/>
                </a:solidFill>
                <a:latin typeface="open sans"/>
                <a:ea typeface="+mj-ea"/>
                <a:cs typeface="+mj-cs"/>
              </a:rPr>
              <a:t>deceduti in Svizzera che a cittadini svizzeri deceduti in Italia</a:t>
            </a:r>
            <a:endParaRPr lang="en-US" sz="2400" dirty="0">
              <a:solidFill>
                <a:srgbClr val="0F4C85"/>
              </a:solidFill>
              <a:latin typeface="open sans"/>
              <a:ea typeface="+mj-ea"/>
              <a:cs typeface="+mj-cs"/>
            </a:endParaRPr>
          </a:p>
          <a:p>
            <a:pPr lvl="0" algn="just">
              <a:buSzPts val="1000"/>
              <a:tabLst>
                <a:tab pos="457200" algn="l"/>
              </a:tabLst>
            </a:pPr>
            <a:r>
              <a:rPr lang="it-IT" sz="2400" dirty="0">
                <a:solidFill>
                  <a:srgbClr val="0F4C85"/>
                </a:solidFill>
                <a:latin typeface="open sans"/>
                <a:ea typeface="+mj-ea"/>
                <a:cs typeface="+mj-cs"/>
              </a:rPr>
              <a:t>Regola le controversie ereditarie concernenti una successione </a:t>
            </a:r>
            <a:r>
              <a:rPr lang="it-IT" sz="2400" i="1" dirty="0" err="1">
                <a:solidFill>
                  <a:srgbClr val="0F4C85"/>
                </a:solidFill>
                <a:latin typeface="open sans"/>
                <a:ea typeface="+mj-ea"/>
                <a:cs typeface="+mj-cs"/>
              </a:rPr>
              <a:t>mortis</a:t>
            </a:r>
            <a:r>
              <a:rPr lang="it-IT" sz="2400" i="1" dirty="0">
                <a:solidFill>
                  <a:srgbClr val="0F4C85"/>
                </a:solidFill>
                <a:latin typeface="open sans"/>
                <a:ea typeface="+mj-ea"/>
                <a:cs typeface="+mj-cs"/>
              </a:rPr>
              <a:t> causa </a:t>
            </a:r>
            <a:r>
              <a:rPr lang="it-IT" sz="2400" dirty="0" smtClean="0">
                <a:solidFill>
                  <a:srgbClr val="0F4C85"/>
                </a:solidFill>
                <a:latin typeface="open sans"/>
                <a:ea typeface="+mj-ea"/>
                <a:cs typeface="+mj-cs"/>
              </a:rPr>
              <a:t>italo-svizzera</a:t>
            </a:r>
            <a:endParaRPr lang="en-US" sz="2400" dirty="0">
              <a:solidFill>
                <a:srgbClr val="0F4C85"/>
              </a:solidFill>
              <a:latin typeface="open sans"/>
              <a:ea typeface="+mj-ea"/>
              <a:cs typeface="+mj-cs"/>
            </a:endParaRPr>
          </a:p>
          <a:p>
            <a:pPr lvl="0" algn="just">
              <a:buSzPts val="1000"/>
              <a:tabLst>
                <a:tab pos="457200" algn="l"/>
              </a:tabLst>
            </a:pPr>
            <a:r>
              <a:rPr lang="it-IT" sz="2400" dirty="0">
                <a:solidFill>
                  <a:srgbClr val="0F4C85"/>
                </a:solidFill>
                <a:latin typeface="open sans"/>
                <a:ea typeface="+mj-ea"/>
                <a:cs typeface="+mj-cs"/>
              </a:rPr>
              <a:t>L’art. 17 cpv. 3 stabilisce la </a:t>
            </a:r>
            <a:r>
              <a:rPr lang="it-IT" sz="2400" dirty="0" smtClean="0">
                <a:solidFill>
                  <a:srgbClr val="0F4C85"/>
                </a:solidFill>
                <a:latin typeface="open sans"/>
                <a:ea typeface="+mj-ea"/>
                <a:cs typeface="+mj-cs"/>
              </a:rPr>
              <a:t>competenza territoriale </a:t>
            </a:r>
            <a:r>
              <a:rPr lang="it-IT" sz="2400" dirty="0">
                <a:solidFill>
                  <a:srgbClr val="0F4C85"/>
                </a:solidFill>
                <a:latin typeface="open sans"/>
                <a:ea typeface="+mj-ea"/>
                <a:cs typeface="+mj-cs"/>
              </a:rPr>
              <a:t>del Tribunale dell’</a:t>
            </a:r>
            <a:r>
              <a:rPr lang="it-IT" sz="2400" u="sng" dirty="0">
                <a:solidFill>
                  <a:srgbClr val="0F4C85"/>
                </a:solidFill>
                <a:latin typeface="open sans"/>
                <a:ea typeface="+mj-ea"/>
                <a:cs typeface="+mj-cs"/>
              </a:rPr>
              <a:t>ultimo domicilio del </a:t>
            </a:r>
            <a:r>
              <a:rPr lang="it-IT" sz="2400" i="1" u="sng" dirty="0">
                <a:solidFill>
                  <a:srgbClr val="0F4C85"/>
                </a:solidFill>
                <a:latin typeface="open sans"/>
                <a:ea typeface="+mj-ea"/>
                <a:cs typeface="+mj-cs"/>
              </a:rPr>
              <a:t>de </a:t>
            </a:r>
            <a:r>
              <a:rPr lang="it-IT" sz="2400" i="1" u="sng" dirty="0" err="1">
                <a:solidFill>
                  <a:srgbClr val="0F4C85"/>
                </a:solidFill>
                <a:latin typeface="open sans"/>
                <a:ea typeface="+mj-ea"/>
                <a:cs typeface="+mj-cs"/>
              </a:rPr>
              <a:t>cuius</a:t>
            </a:r>
            <a:r>
              <a:rPr lang="it-IT" sz="2400" i="1" u="sng" dirty="0">
                <a:solidFill>
                  <a:srgbClr val="0F4C85"/>
                </a:solidFill>
                <a:latin typeface="open sans"/>
                <a:ea typeface="+mj-ea"/>
                <a:cs typeface="+mj-cs"/>
              </a:rPr>
              <a:t> </a:t>
            </a:r>
            <a:r>
              <a:rPr lang="it-IT" sz="2400" u="sng" dirty="0">
                <a:solidFill>
                  <a:srgbClr val="0F4C85"/>
                </a:solidFill>
                <a:latin typeface="open sans"/>
                <a:ea typeface="+mj-ea"/>
                <a:cs typeface="+mj-cs"/>
              </a:rPr>
              <a:t>in Italia</a:t>
            </a:r>
            <a:r>
              <a:rPr lang="it-IT" sz="2400" dirty="0">
                <a:solidFill>
                  <a:srgbClr val="0F4C85"/>
                </a:solidFill>
                <a:latin typeface="open sans"/>
                <a:ea typeface="+mj-ea"/>
                <a:cs typeface="+mj-cs"/>
              </a:rPr>
              <a:t>. </a:t>
            </a:r>
            <a:endParaRPr lang="en-US" sz="2400" dirty="0">
              <a:solidFill>
                <a:srgbClr val="0F4C85"/>
              </a:solidFill>
              <a:latin typeface="open sans"/>
              <a:ea typeface="+mj-ea"/>
              <a:cs typeface="+mj-c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2112941854"/>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sz="2200" dirty="0">
                <a:solidFill>
                  <a:srgbClr val="0F4C85"/>
                </a:solidFill>
                <a:latin typeface="open sans"/>
              </a:rPr>
              <a:t/>
            </a:r>
            <a:br>
              <a:rPr lang="fr-FR" sz="2200" dirty="0">
                <a:solidFill>
                  <a:srgbClr val="0F4C85"/>
                </a:solidFill>
                <a:latin typeface="open sans"/>
              </a:rPr>
            </a:br>
            <a:r>
              <a:rPr lang="fr-FR" sz="2200" dirty="0" smtClean="0">
                <a:solidFill>
                  <a:srgbClr val="0F4C85"/>
                </a:solidFill>
                <a:latin typeface="open sans"/>
              </a:rPr>
              <a:t/>
            </a:r>
            <a:br>
              <a:rPr lang="fr-FR" sz="2200" dirty="0" smtClean="0">
                <a:solidFill>
                  <a:srgbClr val="0F4C85"/>
                </a:solidFill>
                <a:latin typeface="open sans"/>
              </a:rPr>
            </a:br>
            <a:r>
              <a:rPr lang="fr-FR" sz="2200" dirty="0" smtClean="0">
                <a:solidFill>
                  <a:srgbClr val="0F4C85"/>
                </a:solidFill>
                <a:latin typeface="open sans"/>
              </a:rPr>
              <a:t/>
            </a:r>
            <a:br>
              <a:rPr lang="fr-FR" sz="2200" dirty="0" smtClean="0">
                <a:solidFill>
                  <a:srgbClr val="0F4C85"/>
                </a:solidFill>
                <a:latin typeface="open sans"/>
              </a:rPr>
            </a:br>
            <a:r>
              <a:rPr lang="it-IT" sz="2700" dirty="0" smtClean="0">
                <a:solidFill>
                  <a:srgbClr val="0F4C85"/>
                </a:solidFill>
                <a:latin typeface="open sans"/>
              </a:rPr>
              <a:t>Quadro </a:t>
            </a:r>
            <a:r>
              <a:rPr lang="it-IT" sz="2700" dirty="0">
                <a:solidFill>
                  <a:srgbClr val="0F4C85"/>
                </a:solidFill>
                <a:latin typeface="open sans"/>
              </a:rPr>
              <a:t>normativo di riferimento: </a:t>
            </a:r>
            <a:r>
              <a:rPr lang="it-IT" sz="2700" dirty="0" smtClean="0">
                <a:solidFill>
                  <a:srgbClr val="0F4C85"/>
                </a:solidFill>
                <a:latin typeface="open sans"/>
              </a:rPr>
              <a:t/>
            </a:r>
            <a:br>
              <a:rPr lang="it-IT" sz="2700" dirty="0" smtClean="0">
                <a:solidFill>
                  <a:srgbClr val="0F4C85"/>
                </a:solidFill>
                <a:latin typeface="open sans"/>
              </a:rPr>
            </a:br>
            <a:r>
              <a:rPr lang="it-IT" sz="2700" dirty="0" smtClean="0">
                <a:solidFill>
                  <a:srgbClr val="0F4C85"/>
                </a:solidFill>
                <a:latin typeface="open sans"/>
              </a:rPr>
              <a:t/>
            </a:r>
            <a:br>
              <a:rPr lang="it-IT" sz="2700" dirty="0" smtClean="0">
                <a:solidFill>
                  <a:srgbClr val="0F4C85"/>
                </a:solidFill>
                <a:latin typeface="open sans"/>
              </a:rPr>
            </a:br>
            <a:r>
              <a:rPr lang="it-IT" sz="2700" dirty="0" smtClean="0">
                <a:solidFill>
                  <a:srgbClr val="0F4C85"/>
                </a:solidFill>
                <a:latin typeface="open sans"/>
              </a:rPr>
              <a:t>Legge 218/1995 </a:t>
            </a:r>
            <a:r>
              <a:rPr lang="it-IT" sz="2700" dirty="0">
                <a:solidFill>
                  <a:srgbClr val="0F4C85"/>
                </a:solidFill>
                <a:latin typeface="open sans"/>
              </a:rPr>
              <a:t>di diritto </a:t>
            </a:r>
            <a:r>
              <a:rPr lang="it-IT" sz="2700" dirty="0" err="1" smtClean="0">
                <a:solidFill>
                  <a:srgbClr val="0F4C85"/>
                </a:solidFill>
                <a:latin typeface="open sans"/>
              </a:rPr>
              <a:t>int</a:t>
            </a:r>
            <a:r>
              <a:rPr lang="it-IT" sz="2700" dirty="0" smtClean="0">
                <a:solidFill>
                  <a:srgbClr val="0F4C85"/>
                </a:solidFill>
                <a:latin typeface="open sans"/>
              </a:rPr>
              <a:t>. </a:t>
            </a:r>
            <a:r>
              <a:rPr lang="it-IT" sz="2700" dirty="0">
                <a:solidFill>
                  <a:srgbClr val="0F4C85"/>
                </a:solidFill>
                <a:latin typeface="open sans"/>
              </a:rPr>
              <a:t>privato italiano (LIP)</a:t>
            </a:r>
            <a:r>
              <a:rPr lang="en-US" sz="2700" dirty="0"/>
              <a:t/>
            </a:r>
            <a:br>
              <a:rPr lang="en-US" sz="2700" dirty="0"/>
            </a:br>
            <a:r>
              <a:rPr lang="en-US" sz="2700" dirty="0"/>
              <a:t/>
            </a:r>
            <a:br>
              <a:rPr lang="en-US" sz="27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fontScale="92500"/>
          </a:bodyPr>
          <a:lstStyle/>
          <a:p>
            <a:pPr marL="0" lvl="0" indent="0" algn="just">
              <a:buNone/>
            </a:pPr>
            <a:endParaRPr lang="it-IT" sz="1800" dirty="0">
              <a:solidFill>
                <a:srgbClr val="0F4C85"/>
              </a:solidFill>
              <a:latin typeface="open sans"/>
              <a:ea typeface="+mj-ea"/>
              <a:cs typeface="+mj-cs"/>
            </a:endParaRPr>
          </a:p>
          <a:p>
            <a:pPr lvl="0" algn="just"/>
            <a:r>
              <a:rPr lang="it-IT" sz="2200" dirty="0">
                <a:solidFill>
                  <a:srgbClr val="0F4C85"/>
                </a:solidFill>
                <a:latin typeface="open sans"/>
                <a:ea typeface="+mj-ea"/>
                <a:cs typeface="+mj-cs"/>
              </a:rPr>
              <a:t>Criterio della </a:t>
            </a:r>
            <a:r>
              <a:rPr lang="it-IT" sz="2200" u="sng" dirty="0" smtClean="0">
                <a:solidFill>
                  <a:srgbClr val="0F4C85"/>
                </a:solidFill>
                <a:latin typeface="open sans"/>
                <a:ea typeface="+mj-ea"/>
                <a:cs typeface="+mj-cs"/>
              </a:rPr>
              <a:t>cittadinanza</a:t>
            </a:r>
            <a:r>
              <a:rPr lang="it-IT" sz="2200" dirty="0" smtClean="0">
                <a:solidFill>
                  <a:srgbClr val="0F4C85"/>
                </a:solidFill>
                <a:latin typeface="open sans"/>
                <a:ea typeface="+mj-ea"/>
                <a:cs typeface="+mj-cs"/>
              </a:rPr>
              <a:t> </a:t>
            </a:r>
            <a:r>
              <a:rPr lang="it-IT" sz="2200" dirty="0">
                <a:solidFill>
                  <a:srgbClr val="0F4C85"/>
                </a:solidFill>
                <a:latin typeface="open sans"/>
                <a:ea typeface="+mj-ea"/>
                <a:cs typeface="+mj-cs"/>
              </a:rPr>
              <a:t>del defunto per individuare diritto applicabile e foro competente (art. 46), limitatamente alle successioni internazionali aperte anteriormente al 17 agosto 2015 (data di entrata in vigore del Reg. UE n. 650/2012)</a:t>
            </a:r>
            <a:endParaRPr lang="en-US" sz="2200" dirty="0">
              <a:solidFill>
                <a:srgbClr val="0F4C85"/>
              </a:solidFill>
              <a:latin typeface="open sans"/>
              <a:ea typeface="+mj-ea"/>
              <a:cs typeface="+mj-cs"/>
            </a:endParaRPr>
          </a:p>
          <a:p>
            <a:pPr lvl="0" algn="just"/>
            <a:r>
              <a:rPr lang="it-IT" sz="2200" i="1" dirty="0" err="1">
                <a:solidFill>
                  <a:srgbClr val="0F4C85"/>
                </a:solidFill>
                <a:latin typeface="open sans"/>
                <a:ea typeface="+mj-ea"/>
                <a:cs typeface="+mj-cs"/>
              </a:rPr>
              <a:t>Professio</a:t>
            </a:r>
            <a:r>
              <a:rPr lang="it-IT" sz="2200" i="1" dirty="0">
                <a:solidFill>
                  <a:srgbClr val="0F4C85"/>
                </a:solidFill>
                <a:latin typeface="open sans"/>
                <a:ea typeface="+mj-ea"/>
                <a:cs typeface="+mj-cs"/>
              </a:rPr>
              <a:t> </a:t>
            </a:r>
            <a:r>
              <a:rPr lang="it-IT" sz="2200" i="1" dirty="0" err="1">
                <a:solidFill>
                  <a:srgbClr val="0F4C85"/>
                </a:solidFill>
                <a:latin typeface="open sans"/>
                <a:ea typeface="+mj-ea"/>
                <a:cs typeface="+mj-cs"/>
              </a:rPr>
              <a:t>iuris</a:t>
            </a:r>
            <a:r>
              <a:rPr lang="it-IT" sz="2200" dirty="0">
                <a:solidFill>
                  <a:srgbClr val="0F4C85"/>
                </a:solidFill>
                <a:latin typeface="open sans"/>
                <a:ea typeface="+mj-ea"/>
                <a:cs typeface="+mj-cs"/>
              </a:rPr>
              <a:t>: possibilità di scegliere la legge del luogo di residenza al momento del decesso (rispettando le frazioni di legittima stabilite dal codice civile italiano, art. 46);</a:t>
            </a:r>
            <a:endParaRPr lang="en-US" sz="2200" dirty="0">
              <a:solidFill>
                <a:srgbClr val="0F4C85"/>
              </a:solidFill>
              <a:latin typeface="open sans"/>
              <a:ea typeface="+mj-ea"/>
              <a:cs typeface="+mj-cs"/>
            </a:endParaRPr>
          </a:p>
          <a:p>
            <a:pPr lvl="0" algn="just"/>
            <a:r>
              <a:rPr lang="it-IT" sz="2200" dirty="0">
                <a:solidFill>
                  <a:srgbClr val="0F4C85"/>
                </a:solidFill>
                <a:latin typeface="open sans"/>
                <a:ea typeface="+mj-ea"/>
                <a:cs typeface="+mj-cs"/>
              </a:rPr>
              <a:t>Non si riconosce al testatore il potere di scegliere il giudice competente (cd. </a:t>
            </a:r>
            <a:r>
              <a:rPr lang="it-IT" sz="2200" i="1" dirty="0" err="1">
                <a:solidFill>
                  <a:srgbClr val="0F4C85"/>
                </a:solidFill>
                <a:latin typeface="open sans"/>
                <a:ea typeface="+mj-ea"/>
                <a:cs typeface="+mj-cs"/>
              </a:rPr>
              <a:t>prorogatio</a:t>
            </a:r>
            <a:r>
              <a:rPr lang="it-IT" sz="2200" i="1" dirty="0">
                <a:solidFill>
                  <a:srgbClr val="0F4C85"/>
                </a:solidFill>
                <a:latin typeface="open sans"/>
                <a:ea typeface="+mj-ea"/>
                <a:cs typeface="+mj-cs"/>
              </a:rPr>
              <a:t> fori</a:t>
            </a:r>
            <a:r>
              <a:rPr lang="it-IT" sz="2200" dirty="0">
                <a:solidFill>
                  <a:srgbClr val="0F4C85"/>
                </a:solidFill>
                <a:latin typeface="open sans"/>
                <a:ea typeface="+mj-ea"/>
                <a:cs typeface="+mj-cs"/>
              </a:rPr>
              <a:t>)</a:t>
            </a:r>
            <a:endParaRPr lang="en-US" sz="2200" dirty="0">
              <a:solidFill>
                <a:srgbClr val="0F4C85"/>
              </a:solidFill>
              <a:latin typeface="open sans"/>
              <a:ea typeface="+mj-ea"/>
              <a:cs typeface="+mj-c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1686460727"/>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sz="2700" dirty="0">
                <a:solidFill>
                  <a:srgbClr val="0F4C85"/>
                </a:solidFill>
                <a:latin typeface="open sans"/>
              </a:rPr>
              <a:t/>
            </a:r>
            <a:br>
              <a:rPr lang="fr-FR" sz="2700" dirty="0">
                <a:solidFill>
                  <a:srgbClr val="0F4C85"/>
                </a:solidFill>
                <a:latin typeface="open sans"/>
              </a:rPr>
            </a:br>
            <a:r>
              <a:rPr lang="it-IT" sz="2700" dirty="0">
                <a:solidFill>
                  <a:srgbClr val="0F4C85"/>
                </a:solidFill>
                <a:latin typeface="open sans"/>
              </a:rPr>
              <a:t>Quadro normativo di riferimento: </a:t>
            </a:r>
            <a:r>
              <a:rPr lang="it-IT" sz="2700" dirty="0" smtClean="0">
                <a:solidFill>
                  <a:srgbClr val="0F4C85"/>
                </a:solidFill>
                <a:latin typeface="open sans"/>
              </a:rPr>
              <a:t/>
            </a:r>
            <a:br>
              <a:rPr lang="it-IT" sz="2700" dirty="0" smtClean="0">
                <a:solidFill>
                  <a:srgbClr val="0F4C85"/>
                </a:solidFill>
                <a:latin typeface="open sans"/>
              </a:rPr>
            </a:br>
            <a:r>
              <a:rPr lang="it-IT" sz="2700" dirty="0">
                <a:solidFill>
                  <a:srgbClr val="0F4C85"/>
                </a:solidFill>
                <a:latin typeface="open sans"/>
              </a:rPr>
              <a:t/>
            </a:r>
            <a:br>
              <a:rPr lang="it-IT" sz="2700" dirty="0">
                <a:solidFill>
                  <a:srgbClr val="0F4C85"/>
                </a:solidFill>
                <a:latin typeface="open sans"/>
              </a:rPr>
            </a:br>
            <a:r>
              <a:rPr lang="it-IT" sz="2700" dirty="0" smtClean="0">
                <a:solidFill>
                  <a:srgbClr val="0F4C85"/>
                </a:solidFill>
                <a:latin typeface="open sans"/>
              </a:rPr>
              <a:t>Reg. </a:t>
            </a:r>
            <a:r>
              <a:rPr lang="it-IT" sz="2700" dirty="0">
                <a:solidFill>
                  <a:srgbClr val="0F4C85"/>
                </a:solidFill>
                <a:latin typeface="open sans"/>
              </a:rPr>
              <a:t>UE </a:t>
            </a:r>
            <a:r>
              <a:rPr lang="it-IT" sz="2700" dirty="0" smtClean="0">
                <a:solidFill>
                  <a:srgbClr val="0F4C85"/>
                </a:solidFill>
                <a:latin typeface="open sans"/>
              </a:rPr>
              <a:t>650/2012 </a:t>
            </a:r>
            <a:r>
              <a:rPr lang="it-IT" sz="2700" dirty="0">
                <a:solidFill>
                  <a:srgbClr val="0F4C85"/>
                </a:solidFill>
                <a:latin typeface="open sans"/>
              </a:rPr>
              <a:t>(entrato in vigore il 17 agosto 2015)</a:t>
            </a:r>
            <a:r>
              <a:rPr lang="en-US" sz="2700" dirty="0">
                <a:solidFill>
                  <a:srgbClr val="0F4C85"/>
                </a:solidFill>
                <a:latin typeface="open sans"/>
              </a:rPr>
              <a:t/>
            </a:r>
            <a:br>
              <a:rPr lang="en-US" sz="2700" dirty="0">
                <a:solidFill>
                  <a:srgbClr val="0F4C85"/>
                </a:solidFill>
                <a:latin typeface="open sans"/>
              </a:rPr>
            </a:br>
            <a:r>
              <a:rPr lang="en-US" sz="2700" dirty="0"/>
              <a:t/>
            </a:r>
            <a:br>
              <a:rPr lang="en-US" sz="27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fontScale="62500" lnSpcReduction="20000"/>
          </a:bodyPr>
          <a:lstStyle/>
          <a:p>
            <a:pPr marL="0" lvl="0" indent="0">
              <a:buNone/>
            </a:pPr>
            <a:endParaRPr lang="it-IT" sz="1800" dirty="0">
              <a:solidFill>
                <a:srgbClr val="0F4C85"/>
              </a:solidFill>
              <a:latin typeface="open sans"/>
              <a:ea typeface="+mj-ea"/>
              <a:cs typeface="+mj-cs"/>
            </a:endParaRPr>
          </a:p>
          <a:p>
            <a:pPr algn="just">
              <a:lnSpc>
                <a:spcPct val="110000"/>
              </a:lnSpc>
              <a:buSzPts val="1000"/>
              <a:tabLst>
                <a:tab pos="457200" algn="l"/>
              </a:tabLst>
            </a:pPr>
            <a:r>
              <a:rPr lang="it-IT" sz="3100" dirty="0">
                <a:solidFill>
                  <a:srgbClr val="0F4C85"/>
                </a:solidFill>
                <a:latin typeface="open sans"/>
                <a:ea typeface="+mj-ea"/>
                <a:cs typeface="+mj-cs"/>
              </a:rPr>
              <a:t>Il Regolamento non si applica direttamente in Svizzera (perché non parte dell’Unione Europea)</a:t>
            </a:r>
            <a:endParaRPr lang="en-US" sz="3100" dirty="0">
              <a:solidFill>
                <a:srgbClr val="0F4C85"/>
              </a:solidFill>
              <a:latin typeface="open sans"/>
              <a:ea typeface="+mj-ea"/>
              <a:cs typeface="+mj-cs"/>
            </a:endParaRPr>
          </a:p>
          <a:p>
            <a:pPr algn="just">
              <a:lnSpc>
                <a:spcPct val="110000"/>
              </a:lnSpc>
              <a:buSzPts val="1000"/>
              <a:tabLst>
                <a:tab pos="457200" algn="l"/>
              </a:tabLst>
            </a:pPr>
            <a:r>
              <a:rPr lang="it-IT" sz="3100" dirty="0">
                <a:solidFill>
                  <a:srgbClr val="0F4C85"/>
                </a:solidFill>
                <a:latin typeface="open sans"/>
                <a:ea typeface="+mj-ea"/>
                <a:cs typeface="+mj-cs"/>
              </a:rPr>
              <a:t>Il Regolamento ha l’obiettivo di: i) affidare ad un’autorità unica l’intera competenza sulle successioni transfrontaliere; ii) applicare all’eredità un diritto successorio unitario a livello comunitario</a:t>
            </a:r>
            <a:endParaRPr lang="en-US" sz="3100" dirty="0">
              <a:solidFill>
                <a:srgbClr val="0F4C85"/>
              </a:solidFill>
              <a:latin typeface="open sans"/>
              <a:ea typeface="+mj-ea"/>
              <a:cs typeface="+mj-cs"/>
            </a:endParaRPr>
          </a:p>
          <a:p>
            <a:pPr algn="just">
              <a:lnSpc>
                <a:spcPct val="110000"/>
              </a:lnSpc>
              <a:buSzPts val="1000"/>
              <a:tabLst>
                <a:tab pos="457200" algn="l"/>
              </a:tabLst>
            </a:pPr>
            <a:r>
              <a:rPr lang="it-IT" sz="3100" dirty="0">
                <a:solidFill>
                  <a:srgbClr val="0F4C85"/>
                </a:solidFill>
                <a:latin typeface="open sans"/>
                <a:ea typeface="+mj-ea"/>
                <a:cs typeface="+mj-cs"/>
              </a:rPr>
              <a:t>Il </a:t>
            </a:r>
            <a:r>
              <a:rPr lang="it-IT" sz="3100" dirty="0" smtClean="0">
                <a:solidFill>
                  <a:srgbClr val="0F4C85"/>
                </a:solidFill>
                <a:latin typeface="open sans"/>
                <a:ea typeface="+mj-ea"/>
                <a:cs typeface="+mj-cs"/>
              </a:rPr>
              <a:t>Regolamento </a:t>
            </a:r>
            <a:r>
              <a:rPr lang="it-IT" sz="3100" dirty="0">
                <a:solidFill>
                  <a:srgbClr val="0F4C85"/>
                </a:solidFill>
                <a:latin typeface="open sans"/>
                <a:ea typeface="+mj-ea"/>
                <a:cs typeface="+mj-cs"/>
              </a:rPr>
              <a:t>prevede il criterio generale della </a:t>
            </a:r>
            <a:r>
              <a:rPr lang="it-IT" sz="3100" u="sng" dirty="0" smtClean="0">
                <a:solidFill>
                  <a:srgbClr val="0F4C85"/>
                </a:solidFill>
                <a:latin typeface="open sans"/>
                <a:ea typeface="+mj-ea"/>
                <a:cs typeface="+mj-cs"/>
              </a:rPr>
              <a:t>residenza abituale</a:t>
            </a:r>
            <a:r>
              <a:rPr lang="it-IT" sz="3100" dirty="0" smtClean="0">
                <a:solidFill>
                  <a:srgbClr val="0F4C85"/>
                </a:solidFill>
                <a:latin typeface="open sans"/>
                <a:ea typeface="+mj-ea"/>
                <a:cs typeface="+mj-cs"/>
              </a:rPr>
              <a:t> </a:t>
            </a:r>
            <a:r>
              <a:rPr lang="it-IT" sz="3100" dirty="0">
                <a:solidFill>
                  <a:srgbClr val="0F4C85"/>
                </a:solidFill>
                <a:latin typeface="open sans"/>
                <a:ea typeface="+mj-ea"/>
                <a:cs typeface="+mj-cs"/>
              </a:rPr>
              <a:t>per individuare:</a:t>
            </a:r>
            <a:endParaRPr lang="en-US" sz="3100" dirty="0">
              <a:solidFill>
                <a:srgbClr val="0F4C85"/>
              </a:solidFill>
              <a:latin typeface="open sans"/>
              <a:ea typeface="+mj-ea"/>
              <a:cs typeface="+mj-cs"/>
            </a:endParaRPr>
          </a:p>
          <a:p>
            <a:pPr algn="just">
              <a:lnSpc>
                <a:spcPct val="110000"/>
              </a:lnSpc>
              <a:buSzPts val="1000"/>
              <a:tabLst>
                <a:tab pos="457200" algn="l"/>
              </a:tabLst>
            </a:pPr>
            <a:r>
              <a:rPr lang="it-IT" sz="3100" dirty="0">
                <a:solidFill>
                  <a:srgbClr val="0F4C85"/>
                </a:solidFill>
                <a:latin typeface="open sans"/>
                <a:ea typeface="+mj-ea"/>
                <a:cs typeface="+mj-cs"/>
              </a:rPr>
              <a:t>a) la giurisdizione competente (art. 4), con alcune eccezioni (artt.      6 e 10)</a:t>
            </a:r>
            <a:endParaRPr lang="en-US" sz="3100" dirty="0">
              <a:solidFill>
                <a:srgbClr val="0F4C85"/>
              </a:solidFill>
              <a:latin typeface="open sans"/>
              <a:ea typeface="+mj-ea"/>
              <a:cs typeface="+mj-cs"/>
            </a:endParaRPr>
          </a:p>
          <a:p>
            <a:pPr algn="just">
              <a:lnSpc>
                <a:spcPct val="110000"/>
              </a:lnSpc>
              <a:buSzPts val="1000"/>
              <a:tabLst>
                <a:tab pos="457200" algn="l"/>
              </a:tabLst>
            </a:pPr>
            <a:r>
              <a:rPr lang="it-IT" sz="3100" dirty="0">
                <a:solidFill>
                  <a:srgbClr val="0F4C85"/>
                </a:solidFill>
                <a:latin typeface="open sans"/>
                <a:ea typeface="+mj-ea"/>
                <a:cs typeface="+mj-cs"/>
              </a:rPr>
              <a:t>b) la legge applicabile, con alcune eccezioni (art. 21) </a:t>
            </a:r>
            <a:endParaRPr lang="en-US" sz="3100" dirty="0">
              <a:solidFill>
                <a:srgbClr val="0F4C85"/>
              </a:solidFill>
              <a:latin typeface="open sans"/>
              <a:ea typeface="+mj-ea"/>
              <a:cs typeface="+mj-c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1485903375"/>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it-IT" sz="2700" dirty="0" smtClean="0">
                <a:solidFill>
                  <a:srgbClr val="0F4C85"/>
                </a:solidFill>
                <a:latin typeface="open sans"/>
              </a:rPr>
              <a:t>Quadro </a:t>
            </a:r>
            <a:r>
              <a:rPr lang="it-IT" sz="2700" dirty="0">
                <a:solidFill>
                  <a:srgbClr val="0F4C85"/>
                </a:solidFill>
                <a:latin typeface="open sans"/>
              </a:rPr>
              <a:t>normativo di riferimento: </a:t>
            </a:r>
            <a:r>
              <a:rPr lang="it-IT" sz="2700" dirty="0" smtClean="0">
                <a:solidFill>
                  <a:srgbClr val="0F4C85"/>
                </a:solidFill>
                <a:latin typeface="open sans"/>
              </a:rPr>
              <a:t/>
            </a:r>
            <a:br>
              <a:rPr lang="it-IT" sz="2700" dirty="0" smtClean="0">
                <a:solidFill>
                  <a:srgbClr val="0F4C85"/>
                </a:solidFill>
                <a:latin typeface="open sans"/>
              </a:rPr>
            </a:br>
            <a:r>
              <a:rPr lang="it-IT" sz="2700" dirty="0" smtClean="0">
                <a:solidFill>
                  <a:srgbClr val="0F4C85"/>
                </a:solidFill>
                <a:latin typeface="open sans"/>
              </a:rPr>
              <a:t/>
            </a:r>
            <a:br>
              <a:rPr lang="it-IT" sz="2700" dirty="0" smtClean="0">
                <a:solidFill>
                  <a:srgbClr val="0F4C85"/>
                </a:solidFill>
                <a:latin typeface="open sans"/>
              </a:rPr>
            </a:br>
            <a:r>
              <a:rPr lang="it-IT" sz="2700" dirty="0">
                <a:solidFill>
                  <a:srgbClr val="0F4C85"/>
                </a:solidFill>
                <a:latin typeface="open sans"/>
              </a:rPr>
              <a:t>Legge di diritto </a:t>
            </a:r>
            <a:r>
              <a:rPr lang="it-IT" sz="2700" dirty="0" err="1" smtClean="0">
                <a:solidFill>
                  <a:srgbClr val="0F4C85"/>
                </a:solidFill>
                <a:latin typeface="open sans"/>
              </a:rPr>
              <a:t>int</a:t>
            </a:r>
            <a:r>
              <a:rPr lang="it-IT" sz="2700" dirty="0" smtClean="0">
                <a:solidFill>
                  <a:srgbClr val="0F4C85"/>
                </a:solidFill>
                <a:latin typeface="open sans"/>
              </a:rPr>
              <a:t>. </a:t>
            </a:r>
            <a:r>
              <a:rPr lang="it-IT" sz="2700" dirty="0">
                <a:solidFill>
                  <a:srgbClr val="0F4C85"/>
                </a:solidFill>
                <a:latin typeface="open sans"/>
              </a:rPr>
              <a:t>privato </a:t>
            </a:r>
            <a:r>
              <a:rPr lang="it-IT" sz="2700" dirty="0" smtClean="0">
                <a:solidFill>
                  <a:srgbClr val="0F4C85"/>
                </a:solidFill>
                <a:latin typeface="open sans"/>
              </a:rPr>
              <a:t>svizzero 291/87 </a:t>
            </a:r>
            <a:r>
              <a:rPr lang="it-IT" sz="2700" dirty="0">
                <a:solidFill>
                  <a:srgbClr val="0F4C85"/>
                </a:solidFill>
                <a:latin typeface="open sans"/>
              </a:rPr>
              <a:t>(LDIP)</a:t>
            </a:r>
            <a:r>
              <a:rPr lang="en-US" sz="2700" dirty="0"/>
              <a:t/>
            </a:r>
            <a:br>
              <a:rPr lang="en-US" sz="2700" dirty="0"/>
            </a:br>
            <a:r>
              <a:rPr lang="en-US" sz="2700" dirty="0"/>
              <a:t/>
            </a:r>
            <a:br>
              <a:rPr lang="en-US" sz="2700" dirty="0"/>
            </a:br>
            <a:r>
              <a:rPr lang="en-US" sz="2700" dirty="0"/>
              <a:t/>
            </a:r>
            <a:br>
              <a:rPr lang="en-US" sz="27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fontScale="92500" lnSpcReduction="20000"/>
          </a:bodyPr>
          <a:lstStyle/>
          <a:p>
            <a:pPr marL="0" lvl="0" indent="0">
              <a:buNone/>
            </a:pPr>
            <a:endParaRPr lang="it-IT" sz="1800" dirty="0">
              <a:solidFill>
                <a:srgbClr val="0F4C85"/>
              </a:solidFill>
              <a:latin typeface="open sans"/>
              <a:ea typeface="+mj-ea"/>
              <a:cs typeface="+mj-cs"/>
            </a:endParaRPr>
          </a:p>
          <a:p>
            <a:pPr lvl="0" algn="just"/>
            <a:r>
              <a:rPr lang="it-IT" sz="2400" dirty="0">
                <a:solidFill>
                  <a:srgbClr val="0F4C85"/>
                </a:solidFill>
                <a:latin typeface="open sans"/>
                <a:ea typeface="+mj-ea"/>
                <a:cs typeface="+mj-cs"/>
              </a:rPr>
              <a:t>Criterio di </a:t>
            </a:r>
            <a:r>
              <a:rPr lang="it-IT" sz="2400" u="sng" dirty="0" smtClean="0">
                <a:solidFill>
                  <a:srgbClr val="0F4C85"/>
                </a:solidFill>
                <a:latin typeface="open sans"/>
                <a:ea typeface="+mj-ea"/>
                <a:cs typeface="+mj-cs"/>
              </a:rPr>
              <a:t>ultimo domicilio </a:t>
            </a:r>
            <a:r>
              <a:rPr lang="it-IT" sz="2400" dirty="0">
                <a:solidFill>
                  <a:srgbClr val="0F4C85"/>
                </a:solidFill>
                <a:latin typeface="open sans"/>
                <a:ea typeface="+mj-ea"/>
                <a:cs typeface="+mj-cs"/>
              </a:rPr>
              <a:t>del defunto per individuare la giurisdizione competente e la legge applicabile alle successioni internazionali (artt. 86 e 90 LDIP)</a:t>
            </a:r>
            <a:endParaRPr lang="en-US" sz="2400" dirty="0">
              <a:solidFill>
                <a:srgbClr val="0F4C85"/>
              </a:solidFill>
              <a:latin typeface="open sans"/>
              <a:ea typeface="+mj-ea"/>
              <a:cs typeface="+mj-cs"/>
            </a:endParaRPr>
          </a:p>
          <a:p>
            <a:pPr lvl="0" algn="just"/>
            <a:r>
              <a:rPr lang="it-IT" sz="2400" dirty="0">
                <a:solidFill>
                  <a:srgbClr val="0F4C85"/>
                </a:solidFill>
                <a:latin typeface="open sans"/>
                <a:ea typeface="+mj-ea"/>
                <a:cs typeface="+mj-cs"/>
              </a:rPr>
              <a:t>Consente al cittadino straniero di sottoporre la successione ad uno dei suoi diritti nazionali, salvo che al momento del decesso egli non avesse più la cittadinanza di tale Stato ovvero fosse divenuto cittadino svizzero (art. 90 cpv. 2)</a:t>
            </a:r>
            <a:endParaRPr lang="en-US" sz="2400" dirty="0">
              <a:solidFill>
                <a:srgbClr val="0F4C85"/>
              </a:solidFill>
              <a:latin typeface="open sans"/>
              <a:ea typeface="+mj-ea"/>
              <a:cs typeface="+mj-cs"/>
            </a:endParaRPr>
          </a:p>
          <a:p>
            <a:pPr lvl="0" algn="just"/>
            <a:r>
              <a:rPr lang="it-IT" sz="2400" i="1" dirty="0" err="1">
                <a:solidFill>
                  <a:srgbClr val="0F4C85"/>
                </a:solidFill>
                <a:latin typeface="open sans"/>
                <a:ea typeface="+mj-ea"/>
                <a:cs typeface="+mj-cs"/>
              </a:rPr>
              <a:t>Professio</a:t>
            </a:r>
            <a:r>
              <a:rPr lang="it-IT" sz="2400" i="1" dirty="0">
                <a:solidFill>
                  <a:srgbClr val="0F4C85"/>
                </a:solidFill>
                <a:latin typeface="open sans"/>
                <a:ea typeface="+mj-ea"/>
                <a:cs typeface="+mj-cs"/>
              </a:rPr>
              <a:t> </a:t>
            </a:r>
            <a:r>
              <a:rPr lang="it-IT" sz="2400" i="1" dirty="0" err="1">
                <a:solidFill>
                  <a:srgbClr val="0F4C85"/>
                </a:solidFill>
                <a:latin typeface="open sans"/>
                <a:ea typeface="+mj-ea"/>
                <a:cs typeface="+mj-cs"/>
              </a:rPr>
              <a:t>iuris</a:t>
            </a:r>
            <a:r>
              <a:rPr lang="it-IT" sz="2400" i="1" dirty="0">
                <a:solidFill>
                  <a:srgbClr val="0F4C85"/>
                </a:solidFill>
                <a:latin typeface="open sans"/>
                <a:ea typeface="+mj-ea"/>
                <a:cs typeface="+mj-cs"/>
              </a:rPr>
              <a:t> </a:t>
            </a:r>
            <a:r>
              <a:rPr lang="it-IT" sz="2400" dirty="0">
                <a:solidFill>
                  <a:srgbClr val="0F4C85"/>
                </a:solidFill>
                <a:latin typeface="open sans"/>
                <a:ea typeface="+mj-ea"/>
                <a:cs typeface="+mj-cs"/>
                <a:sym typeface="Wingdings" panose="05000000000000000000" pitchFamily="2" charset="2"/>
              </a:rPr>
              <a:t></a:t>
            </a:r>
            <a:r>
              <a:rPr lang="it-IT" sz="2400" dirty="0">
                <a:solidFill>
                  <a:srgbClr val="0F4C85"/>
                </a:solidFill>
                <a:latin typeface="open sans"/>
                <a:ea typeface="+mj-ea"/>
                <a:cs typeface="+mj-cs"/>
              </a:rPr>
              <a:t> possibilità di scelta del </a:t>
            </a:r>
            <a:r>
              <a:rPr lang="it-IT" sz="2400" i="1" dirty="0">
                <a:solidFill>
                  <a:srgbClr val="0F4C85"/>
                </a:solidFill>
                <a:latin typeface="open sans"/>
                <a:ea typeface="+mj-ea"/>
                <a:cs typeface="+mj-cs"/>
              </a:rPr>
              <a:t>de </a:t>
            </a:r>
            <a:r>
              <a:rPr lang="it-IT" sz="2400" i="1" dirty="0" err="1">
                <a:solidFill>
                  <a:srgbClr val="0F4C85"/>
                </a:solidFill>
                <a:latin typeface="open sans"/>
                <a:ea typeface="+mj-ea"/>
                <a:cs typeface="+mj-cs"/>
              </a:rPr>
              <a:t>cuius</a:t>
            </a:r>
            <a:r>
              <a:rPr lang="it-IT" sz="2400" dirty="0">
                <a:solidFill>
                  <a:srgbClr val="0F4C85"/>
                </a:solidFill>
                <a:latin typeface="open sans"/>
                <a:ea typeface="+mj-ea"/>
                <a:cs typeface="+mj-cs"/>
              </a:rPr>
              <a:t>, tramite testamento o contratto successorio, della legge svizzera applicabile alla propria successione.</a:t>
            </a:r>
            <a:endParaRPr lang="en-US" sz="2400" dirty="0">
              <a:solidFill>
                <a:srgbClr val="0F4C85"/>
              </a:solidFill>
              <a:latin typeface="open sans"/>
              <a:ea typeface="+mj-ea"/>
              <a:cs typeface="+mj-c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3834101841"/>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ts val="1500"/>
              </a:lnSpc>
            </a:pP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it-IT" sz="2700" dirty="0">
                <a:solidFill>
                  <a:srgbClr val="0F4C85"/>
                </a:solidFill>
                <a:latin typeface="open sans"/>
                <a:ea typeface="+mn-ea"/>
                <a:cs typeface="+mn-cs"/>
              </a:rPr>
              <a:t>Competenza</a:t>
            </a: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latin typeface="Times New Roman" panose="02020603050405020304" pitchFamily="18" charset="0"/>
                <a:ea typeface="Calibri" panose="020F0502020204030204" pitchFamily="34" charset="0"/>
              </a:rPr>
              <a:t/>
            </a:r>
            <a:br>
              <a:rPr lang="en-US" sz="2400" dirty="0">
                <a:latin typeface="Times New Roman" panose="02020603050405020304" pitchFamily="18" charset="0"/>
                <a:ea typeface="Calibri" panose="020F0502020204030204" pitchFamily="34" charset="0"/>
              </a:rPr>
            </a:br>
            <a:r>
              <a:rPr lang="it-IT" sz="1800" dirty="0">
                <a:solidFill>
                  <a:srgbClr val="0F4C85"/>
                </a:solidFill>
                <a:latin typeface="open sans"/>
                <a:ea typeface="+mn-ea"/>
                <a:cs typeface="+mn-cs"/>
              </a:rPr>
              <a:t/>
            </a:r>
            <a:br>
              <a:rPr lang="it-IT" sz="1800" dirty="0">
                <a:solidFill>
                  <a:srgbClr val="0F4C85"/>
                </a:solidFill>
                <a:latin typeface="open sans"/>
                <a:ea typeface="+mn-ea"/>
                <a:cs typeface="+mn-cs"/>
              </a:rPr>
            </a:br>
            <a:endParaRPr lang="fr-FR" dirty="0"/>
          </a:p>
        </p:txBody>
      </p:sp>
      <p:sp>
        <p:nvSpPr>
          <p:cNvPr id="3" name="Espace réservé du contenu 2"/>
          <p:cNvSpPr>
            <a:spLocks noGrp="1"/>
          </p:cNvSpPr>
          <p:nvPr>
            <p:ph idx="1"/>
          </p:nvPr>
        </p:nvSpPr>
        <p:spPr>
          <a:xfrm>
            <a:off x="2551176" y="1690688"/>
            <a:ext cx="7580376" cy="3575303"/>
          </a:xfrm>
        </p:spPr>
        <p:txBody>
          <a:bodyPr>
            <a:normAutofit/>
          </a:bodyPr>
          <a:lstStyle/>
          <a:p>
            <a:pPr marL="0" lvl="0" indent="0">
              <a:buNone/>
            </a:pPr>
            <a:endParaRPr lang="it-IT" sz="1800" dirty="0">
              <a:solidFill>
                <a:srgbClr val="0F4C85"/>
              </a:solidFill>
              <a:latin typeface="open sans"/>
              <a:ea typeface="+mj-ea"/>
              <a:cs typeface="+mj-cs"/>
            </a:endParaRPr>
          </a:p>
          <a:p>
            <a:pPr marL="0" lvl="0" indent="0" algn="just">
              <a:buNone/>
            </a:pPr>
            <a:endParaRPr lang="it-IT" sz="2000" dirty="0">
              <a:solidFill>
                <a:srgbClr val="0F4C85"/>
              </a:solidFill>
              <a:latin typeface="open sans"/>
            </a:endParaRPr>
          </a:p>
          <a:p>
            <a:pPr lvl="0" algn="just"/>
            <a:r>
              <a:rPr lang="it-IT" sz="2000" dirty="0" smtClean="0">
                <a:solidFill>
                  <a:srgbClr val="0F4C85"/>
                </a:solidFill>
                <a:latin typeface="open sans"/>
              </a:rPr>
              <a:t>L’art</a:t>
            </a:r>
            <a:r>
              <a:rPr lang="it-IT" sz="2000" dirty="0">
                <a:solidFill>
                  <a:srgbClr val="0F4C85"/>
                </a:solidFill>
                <a:latin typeface="open sans"/>
              </a:rPr>
              <a:t>. 17 cpv. 3 del Trattato consolare 1868 stabilisce la competenza del Tribunale dell’ultimo domicilio del </a:t>
            </a:r>
            <a:r>
              <a:rPr lang="it-IT" sz="2000" i="1" dirty="0">
                <a:solidFill>
                  <a:srgbClr val="0F4C85"/>
                </a:solidFill>
                <a:latin typeface="open sans"/>
              </a:rPr>
              <a:t>de </a:t>
            </a:r>
            <a:r>
              <a:rPr lang="it-IT" sz="2000" i="1" dirty="0" err="1">
                <a:solidFill>
                  <a:srgbClr val="0F4C85"/>
                </a:solidFill>
                <a:latin typeface="open sans"/>
              </a:rPr>
              <a:t>cuius</a:t>
            </a:r>
            <a:r>
              <a:rPr lang="it-IT" sz="2000" i="1" dirty="0">
                <a:solidFill>
                  <a:srgbClr val="0F4C85"/>
                </a:solidFill>
                <a:latin typeface="open sans"/>
              </a:rPr>
              <a:t> </a:t>
            </a:r>
            <a:r>
              <a:rPr lang="it-IT" sz="2000" dirty="0">
                <a:solidFill>
                  <a:srgbClr val="0F4C85"/>
                </a:solidFill>
                <a:latin typeface="open sans"/>
              </a:rPr>
              <a:t>italiano in </a:t>
            </a:r>
            <a:r>
              <a:rPr lang="it-IT" sz="2000" dirty="0" smtClean="0">
                <a:solidFill>
                  <a:srgbClr val="0F4C85"/>
                </a:solidFill>
                <a:latin typeface="open sans"/>
              </a:rPr>
              <a:t>Italia </a:t>
            </a:r>
            <a:endParaRPr lang="en-US" sz="2000" dirty="0">
              <a:solidFill>
                <a:srgbClr val="0F4C85"/>
              </a:solidFill>
              <a:latin typeface="open sans"/>
            </a:endParaRPr>
          </a:p>
          <a:p>
            <a:pPr algn="just">
              <a:spcBef>
                <a:spcPts val="300"/>
              </a:spcBef>
              <a:spcAft>
                <a:spcPts val="300"/>
              </a:spcAft>
            </a:pPr>
            <a:r>
              <a:rPr lang="it-IT" sz="2000" dirty="0">
                <a:solidFill>
                  <a:srgbClr val="0F4C85"/>
                </a:solidFill>
                <a:latin typeface="open sans"/>
              </a:rPr>
              <a:t>Tale principio è accolto sia in Svizzera che in </a:t>
            </a:r>
            <a:r>
              <a:rPr lang="it-IT" sz="2000" dirty="0" smtClean="0">
                <a:solidFill>
                  <a:srgbClr val="0F4C85"/>
                </a:solidFill>
                <a:latin typeface="open sans"/>
              </a:rPr>
              <a:t>Italia</a:t>
            </a:r>
            <a:r>
              <a:rPr lang="en-US" sz="2000" dirty="0">
                <a:solidFill>
                  <a:srgbClr val="0F4C85"/>
                </a:solidFill>
                <a:latin typeface="open sans"/>
              </a:rPr>
              <a:t> </a:t>
            </a:r>
            <a:r>
              <a:rPr lang="en-US" sz="2000" dirty="0" smtClean="0">
                <a:solidFill>
                  <a:srgbClr val="0F4C85"/>
                </a:solidFill>
                <a:latin typeface="open sans"/>
              </a:rPr>
              <a:t>(</a:t>
            </a:r>
            <a:r>
              <a:rPr lang="en-US" sz="2000" dirty="0" err="1" smtClean="0">
                <a:solidFill>
                  <a:srgbClr val="0F4C85"/>
                </a:solidFill>
                <a:latin typeface="open sans"/>
              </a:rPr>
              <a:t>anche</a:t>
            </a:r>
            <a:r>
              <a:rPr lang="en-US" sz="2000" dirty="0" smtClean="0">
                <a:solidFill>
                  <a:srgbClr val="0F4C85"/>
                </a:solidFill>
                <a:latin typeface="open sans"/>
              </a:rPr>
              <a:t> </a:t>
            </a:r>
            <a:r>
              <a:rPr lang="it-IT" sz="2000" dirty="0" smtClean="0">
                <a:solidFill>
                  <a:srgbClr val="0F4C85"/>
                </a:solidFill>
                <a:latin typeface="open sans"/>
              </a:rPr>
              <a:t>per </a:t>
            </a:r>
            <a:r>
              <a:rPr lang="it-IT" sz="2000" dirty="0">
                <a:solidFill>
                  <a:srgbClr val="0F4C85"/>
                </a:solidFill>
                <a:latin typeface="open sans"/>
              </a:rPr>
              <a:t>le successioni dopo il 2015, alla luce dell’art. 75 Reg. UE, che fa salve </a:t>
            </a:r>
            <a:r>
              <a:rPr lang="it-IT" sz="2000" i="1" dirty="0">
                <a:solidFill>
                  <a:srgbClr val="0F4C85"/>
                </a:solidFill>
                <a:latin typeface="open sans"/>
              </a:rPr>
              <a:t>le convenzioni internazionali di cui uno o più Stati membri sono parte al momento dell’adozione del presente regolamento e che riguardano materie disciplinate dal presente regolamento</a:t>
            </a:r>
            <a:r>
              <a:rPr lang="it-IT" sz="2000" dirty="0">
                <a:solidFill>
                  <a:srgbClr val="0F4C85"/>
                </a:solidFill>
                <a:latin typeface="open sans"/>
              </a:rPr>
              <a:t>).</a:t>
            </a:r>
            <a:endParaRPr lang="en-US" sz="2000" dirty="0">
              <a:solidFill>
                <a:srgbClr val="0F4C85"/>
              </a:solidFill>
              <a:latin typeface="open sans"/>
            </a:endParaRPr>
          </a:p>
        </p:txBody>
      </p:sp>
      <p:sp>
        <p:nvSpPr>
          <p:cNvPr id="7" name="Titre 1"/>
          <p:cNvSpPr txBox="1">
            <a:spLocks/>
          </p:cNvSpPr>
          <p:nvPr/>
        </p:nvSpPr>
        <p:spPr>
          <a:xfrm>
            <a:off x="2133600" y="5934140"/>
            <a:ext cx="8229600" cy="114300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base"/>
            <a:r>
              <a:rPr lang="fr-FR" sz="1600" dirty="0">
                <a:solidFill>
                  <a:srgbClr val="0F4C85"/>
                </a:solidFill>
                <a:latin typeface="open sans"/>
                <a:ea typeface="+mn-ea"/>
                <a:cs typeface="+mn-cs"/>
              </a:rPr>
              <a:t>													</a:t>
            </a:r>
          </a:p>
          <a:p>
            <a:r>
              <a:rPr lang="fr-FR" sz="1600" dirty="0">
                <a:solidFill>
                  <a:srgbClr val="0F4C85"/>
                </a:solidFill>
                <a:latin typeface="open sans"/>
                <a:ea typeface="+mn-ea"/>
                <a:cs typeface="+mn-cs"/>
              </a:rPr>
              <a:t>Laboratori </a:t>
            </a:r>
            <a:r>
              <a:rPr lang="fr-FR" sz="1600" dirty="0" smtClean="0">
                <a:solidFill>
                  <a:srgbClr val="0F4C85"/>
                </a:solidFill>
                <a:latin typeface="open sans"/>
                <a:ea typeface="+mn-ea"/>
                <a:cs typeface="+mn-cs"/>
              </a:rPr>
              <a:t>Internazionali di </a:t>
            </a:r>
            <a:r>
              <a:rPr lang="fr-FR" sz="1600" dirty="0">
                <a:solidFill>
                  <a:srgbClr val="0F4C85"/>
                </a:solidFill>
                <a:latin typeface="open sans"/>
                <a:ea typeface="+mn-ea"/>
                <a:cs typeface="+mn-cs"/>
              </a:rPr>
              <a:t>Diritto Italiano (LIDI)</a:t>
            </a:r>
          </a:p>
          <a:p>
            <a:endParaRPr lang="fr-FR" sz="1600" dirty="0">
              <a:solidFill>
                <a:srgbClr val="0F4C85"/>
              </a:solidFill>
              <a:latin typeface="open sans"/>
              <a:ea typeface="+mn-ea"/>
              <a:cs typeface="+mn-cs"/>
            </a:endParaRPr>
          </a:p>
          <a:p>
            <a:r>
              <a:rPr lang="fr-FR" sz="1600" dirty="0" smtClean="0">
                <a:solidFill>
                  <a:srgbClr val="0F4C85"/>
                </a:solidFill>
                <a:latin typeface="open sans"/>
                <a:ea typeface="+mn-ea"/>
                <a:cs typeface="+mn-cs"/>
                <a:hlinkClick r:id="rId2"/>
              </a:rPr>
              <a:t>www.iustopia.com</a:t>
            </a:r>
            <a:r>
              <a:rPr lang="fr-FR" sz="1600" dirty="0" smtClean="0">
                <a:solidFill>
                  <a:srgbClr val="0F4C85"/>
                </a:solidFill>
                <a:latin typeface="open sans"/>
                <a:ea typeface="+mn-ea"/>
                <a:cs typeface="+mn-cs"/>
              </a:rPr>
              <a:t> </a:t>
            </a:r>
          </a:p>
          <a:p>
            <a:pPr algn="l"/>
            <a:endParaRPr lang="fr-FR" sz="1400" dirty="0">
              <a:solidFill>
                <a:srgbClr val="182F6D"/>
              </a:solidFill>
              <a:latin typeface="Century Gothic"/>
              <a:cs typeface="Century Gothic"/>
            </a:endParaRPr>
          </a:p>
          <a:p>
            <a:pPr algn="l"/>
            <a:endParaRPr lang="fr-FR" sz="1400" dirty="0">
              <a:solidFill>
                <a:srgbClr val="182F6D"/>
              </a:solidFill>
              <a:latin typeface="Century Gothic"/>
              <a:cs typeface="Century Gothic"/>
            </a:endParaRPr>
          </a:p>
        </p:txBody>
      </p:sp>
    </p:spTree>
    <p:extLst>
      <p:ext uri="{BB962C8B-B14F-4D97-AF65-F5344CB8AC3E}">
        <p14:creationId xmlns:p14="http://schemas.microsoft.com/office/powerpoint/2010/main" val="317640205"/>
      </p:ext>
    </p:extLst>
  </p:cSld>
  <p:clrMapOvr>
    <a:masterClrMapping/>
  </p:clrMapOvr>
  <mc:AlternateContent xmlns:mc="http://schemas.openxmlformats.org/markup-compatibility/2006" xmlns:p14="http://schemas.microsoft.com/office/powerpoint/2010/main">
    <mc:Choice Requires="p14">
      <p:transition spd="slow" p14:dur="2000" advTm="6000"/>
    </mc:Choice>
    <mc:Fallback xmlns="">
      <p:transition xmlns:p14="http://schemas.microsoft.com/office/powerpoint/2010/main" spd="slow" advTm="6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1481</Words>
  <Application>Microsoft Office PowerPoint</Application>
  <PresentationFormat>Widescreen</PresentationFormat>
  <Paragraphs>130</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Century Gothic</vt:lpstr>
      <vt:lpstr>open sans</vt:lpstr>
      <vt:lpstr>Symbol</vt:lpstr>
      <vt:lpstr>Times New Roman</vt:lpstr>
      <vt:lpstr>Wingdings</vt:lpstr>
      <vt:lpstr>Office Theme</vt:lpstr>
      <vt:lpstr>   News-topia    </vt:lpstr>
      <vt:lpstr> Caratteristiche delle successioni internazionali   </vt:lpstr>
      <vt:lpstr>Perchè è importante la legge applicabile? </vt:lpstr>
      <vt:lpstr>Perchè è importante il foro competente? </vt:lpstr>
      <vt:lpstr>  Quadro normativo di riferimento:  Trattato di domicilio e consolare del 1868    </vt:lpstr>
      <vt:lpstr>   Quadro normativo di riferimento:   Legge 218/1995 di diritto int. privato italiano (LIP)     </vt:lpstr>
      <vt:lpstr> Quadro normativo di riferimento:   Reg. UE 650/2012 (entrato in vigore il 17 agosto 2015)    </vt:lpstr>
      <vt:lpstr>    Quadro normativo di riferimento:   Legge di diritto int. privato svizzero 291/87 (LDIP)      </vt:lpstr>
      <vt:lpstr>    Competenza       </vt:lpstr>
      <vt:lpstr>      Legge applicabile:  successioni aperte prima del 17.08.2015         </vt:lpstr>
      <vt:lpstr>        Legge applicabile:   successioni aperte dopo il 17.08.2015          </vt:lpstr>
      <vt:lpstr>        Considerazioni finali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News-topia: </dc:title>
  <dc:creator>Andrea Pappalardo</dc:creator>
  <cp:lastModifiedBy>Andrea Pappalardo</cp:lastModifiedBy>
  <cp:revision>32</cp:revision>
  <dcterms:created xsi:type="dcterms:W3CDTF">2020-03-24T13:16:01Z</dcterms:created>
  <dcterms:modified xsi:type="dcterms:W3CDTF">2020-03-25T12:32:29Z</dcterms:modified>
</cp:coreProperties>
</file>